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</p:sldMasterIdLst>
  <p:sldIdLst>
    <p:sldId id="256" r:id="rId2"/>
    <p:sldId id="294" r:id="rId3"/>
    <p:sldId id="292" r:id="rId4"/>
    <p:sldId id="259" r:id="rId5"/>
    <p:sldId id="271" r:id="rId6"/>
    <p:sldId id="257" r:id="rId7"/>
    <p:sldId id="261" r:id="rId8"/>
    <p:sldId id="263" r:id="rId9"/>
    <p:sldId id="262" r:id="rId10"/>
    <p:sldId id="268" r:id="rId11"/>
    <p:sldId id="296" r:id="rId12"/>
    <p:sldId id="295" r:id="rId13"/>
    <p:sldId id="297" r:id="rId14"/>
    <p:sldId id="260" r:id="rId15"/>
    <p:sldId id="265" r:id="rId16"/>
    <p:sldId id="264" r:id="rId17"/>
    <p:sldId id="274" r:id="rId18"/>
    <p:sldId id="298" r:id="rId19"/>
    <p:sldId id="299" r:id="rId20"/>
    <p:sldId id="301" r:id="rId21"/>
    <p:sldId id="300" r:id="rId22"/>
    <p:sldId id="302" r:id="rId23"/>
    <p:sldId id="304" r:id="rId24"/>
    <p:sldId id="306" r:id="rId25"/>
    <p:sldId id="307" r:id="rId26"/>
    <p:sldId id="308" r:id="rId27"/>
    <p:sldId id="309" r:id="rId28"/>
    <p:sldId id="310" r:id="rId29"/>
    <p:sldId id="312" r:id="rId30"/>
    <p:sldId id="288" r:id="rId31"/>
    <p:sldId id="313" r:id="rId32"/>
    <p:sldId id="289" r:id="rId33"/>
    <p:sldId id="314" r:id="rId34"/>
    <p:sldId id="293" r:id="rId35"/>
  </p:sldIdLst>
  <p:sldSz cx="9144000" cy="6858000" type="screen4x3"/>
  <p:notesSz cx="6888163" cy="100203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4" autoAdjust="0"/>
    <p:restoredTop sz="94645" autoAdjust="0"/>
  </p:normalViewPr>
  <p:slideViewPr>
    <p:cSldViewPr>
      <p:cViewPr>
        <p:scale>
          <a:sx n="60" d="100"/>
          <a:sy n="60" d="100"/>
        </p:scale>
        <p:origin x="-786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/>
              <a:ahLst/>
              <a:cxnLst>
                <a:cxn ang="0">
                  <a:pos x="5311" y="3209"/>
                </a:cxn>
                <a:cxn ang="0">
                  <a:pos x="0" y="3689"/>
                </a:cxn>
                <a:cxn ang="0">
                  <a:pos x="0" y="9"/>
                </a:cxn>
                <a:cxn ang="0">
                  <a:pos x="5328" y="0"/>
                </a:cxn>
                <a:cxn ang="0">
                  <a:pos x="5311" y="320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8309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98313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ACE99-FCCC-4D8D-95E1-946D8E3FA8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D45DA4-F72C-42FD-9943-48BE90FE09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44830-9FF6-4E0A-A769-A508DD16B4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7C6AD9-D98D-469D-B1EE-F1BDD0D37F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90691F-C4DE-4776-A75A-F8BBA81DEE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4C6ED5-57A1-48C6-9BC8-A70CD80DA6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13B897-16E9-4B5E-A654-60A0108A3B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9C5FA-6C32-4954-9B3D-CEB073F524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AFFC10-5D13-4057-AA38-A4979B29B2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D75D4E-D6C2-468E-AC57-473CBCA0F3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C11FF-6B04-41DE-9309-C24D2A3B9E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Заголовок, 2 маленьких объекта и 1 большой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57200" y="3924300"/>
            <a:ext cx="4038600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half" idx="3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D61EA7-87DF-453A-AFD9-394A855B11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24300"/>
            <a:ext cx="4038600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24300"/>
            <a:ext cx="4038600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8C193D-A21E-4A4B-A713-B8B91F4BBC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97283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284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728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97286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97287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7288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7289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3002427A-10A0-486A-9882-7C14BB5073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J:\&#1059;&#1051;&#1048;&#1062;&#1067;%20&#1058;&#1042;&#1045;&#1056;&#1048;\&#1054;&#1090;%20&#1075;&#1077;&#1088;&#1086;&#1077;&#1074;%20&#1073;&#1099;&#1083;&#1099;&#1093;%20&#1074;&#1088;&#1077;&#1084;&#1105;&#1085;.mp4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tvervov.tverlib.ru/kalinin/img/p_tank.jpg" TargetMode="External"/><Relationship Id="rId2" Type="http://schemas.openxmlformats.org/officeDocument/2006/relationships/hyperlink" Target="http://tvervov.tverlib.ru/kalinin/monuments1.html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67.jpeg"/><Relationship Id="rId7" Type="http://schemas.openxmlformats.org/officeDocument/2006/relationships/image" Target="../media/image71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Relationship Id="rId9" Type="http://schemas.openxmlformats.org/officeDocument/2006/relationships/image" Target="../media/image7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7" Type="http://schemas.openxmlformats.org/officeDocument/2006/relationships/image" Target="../media/image79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J:\&#1059;&#1051;&#1048;&#1062;&#1067;%20&#1058;&#1042;&#1045;&#1056;&#1048;\&#1052;&#1080;&#1085;&#1091;&#1090;&#1072;%20&#1052;&#1086;&#1083;&#1095;&#1072;&#1085;&#1080;&#1103;%209%20&#1084;&#1072;&#1103;.mp4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J:\&#1059;&#1051;&#1048;&#1062;&#1067;%20&#1058;&#1042;&#1045;&#1056;&#1048;\&#1046;&#1091;&#1088;&#1072;&#1074;&#1083;&#1080;.mp4" TargetMode="Externa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73 годовщине Победы в Великой Отечественной войне </a:t>
            </a:r>
            <a:r>
              <a:rPr lang="ru-RU" sz="3600" dirty="0" smtClean="0">
                <a:solidFill>
                  <a:schemeClr val="tx1"/>
                </a:solidFill>
              </a:rPr>
              <a:t>посвящается</a:t>
            </a:r>
          </a:p>
        </p:txBody>
      </p:sp>
      <p:pic>
        <p:nvPicPr>
          <p:cNvPr id="3075" name="Picture 8" descr="орден и 9"/>
          <p:cNvPicPr>
            <a:picLocks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574800" y="1828800"/>
            <a:ext cx="5994400" cy="4267200"/>
          </a:xfrm>
          <a:noFill/>
        </p:spPr>
      </p:pic>
      <p:sp>
        <p:nvSpPr>
          <p:cNvPr id="4" name="Прямоугольник 3"/>
          <p:cNvSpPr/>
          <p:nvPr/>
        </p:nvSpPr>
        <p:spPr>
          <a:xfrm>
            <a:off x="5937931" y="5562600"/>
            <a:ext cx="2890600" cy="9541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1400" spc="300" dirty="0">
                <a:ln w="11430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0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Автор презентации:</a:t>
            </a:r>
          </a:p>
          <a:p>
            <a:pPr algn="ctr">
              <a:defRPr/>
            </a:pPr>
            <a:r>
              <a:rPr lang="ru-RU" sz="1400" spc="300" dirty="0">
                <a:ln w="11430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0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зам.директора по ВР</a:t>
            </a:r>
          </a:p>
          <a:p>
            <a:pPr algn="ctr">
              <a:defRPr/>
            </a:pPr>
            <a:r>
              <a:rPr lang="ru-RU" sz="1400" spc="300" dirty="0">
                <a:ln w="11430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0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МОУ «Езвинская СОШ»</a:t>
            </a:r>
          </a:p>
          <a:p>
            <a:pPr algn="ctr">
              <a:defRPr/>
            </a:pPr>
            <a:r>
              <a:rPr lang="ru-RU" sz="1400" spc="300" dirty="0">
                <a:ln w="11430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0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Малинина Н.В.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6" name="От героев былых времён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3048000" y="2705100"/>
            <a:ext cx="3048000" cy="22860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война она и есть война"/>
          <p:cNvPicPr>
            <a:picLocks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80963" y="163513"/>
            <a:ext cx="8758237" cy="631348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 descr="ник то"/>
          <p:cNvPicPr>
            <a:picLocks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685800" y="1350963"/>
            <a:ext cx="7239000" cy="5438775"/>
          </a:xfrm>
          <a:noFill/>
        </p:spPr>
      </p:pic>
      <p:sp>
        <p:nvSpPr>
          <p:cNvPr id="2355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smtClean="0"/>
              <a:t>Имена героев </a:t>
            </a:r>
            <a:br>
              <a:rPr lang="ru-RU" sz="4000" smtClean="0"/>
            </a:br>
            <a:r>
              <a:rPr lang="ru-RU" sz="4000" smtClean="0"/>
              <a:t>Великой Отечественной войны в названии улиц города Твери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9" descr="карта"/>
          <p:cNvPicPr>
            <a:picLocks noChangeAspect="1" noChangeArrowheads="1"/>
          </p:cNvPicPr>
          <p:nvPr>
            <p:ph sz="quarter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0" y="0"/>
            <a:ext cx="5562600" cy="2986088"/>
          </a:xfrm>
          <a:noFill/>
        </p:spPr>
      </p:pic>
      <p:sp>
        <p:nvSpPr>
          <p:cNvPr id="49163" name="Rectangle 11"/>
          <p:cNvSpPr>
            <a:spLocks noGrp="1" noChangeArrowheads="1"/>
          </p:cNvSpPr>
          <p:nvPr>
            <p:ph sz="half" idx="3"/>
          </p:nvPr>
        </p:nvSpPr>
        <p:spPr>
          <a:xfrm>
            <a:off x="5638800" y="228600"/>
            <a:ext cx="3276600" cy="5486400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dirty="0" smtClean="0">
                <a:effectLst/>
              </a:rPr>
              <a:t>Память о военных событиях хранит карта Твери, на которой можно прочесть имена и фамилии тех, кто сражался, кто погиб в боях за древнюю Тверь. Геройских имен - тысячи, только часть из них читается в названиях улиц, переулков, проездов.</a:t>
            </a:r>
            <a:r>
              <a:rPr lang="ru-RU" sz="2800" dirty="0" smtClean="0">
                <a:effectLst/>
              </a:rPr>
              <a:t> </a:t>
            </a:r>
          </a:p>
          <a:p>
            <a:pPr eaLnBrk="1" hangingPunct="1">
              <a:defRPr/>
            </a:pPr>
            <a:endParaRPr lang="ru-RU" sz="28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eaLnBrk="1" hangingPunct="1">
              <a:defRPr/>
            </a:pPr>
            <a:endParaRPr lang="ru-RU" sz="2800" dirty="0" smtClean="0"/>
          </a:p>
        </p:txBody>
      </p:sp>
      <p:pic>
        <p:nvPicPr>
          <p:cNvPr id="7172" name="Picture 12" descr="город сверху"/>
          <p:cNvPicPr>
            <a:picLocks noChangeAspect="1" noChangeArrowheads="1"/>
          </p:cNvPicPr>
          <p:nvPr>
            <p:ph sz="quarter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228600" y="3048000"/>
            <a:ext cx="4648200" cy="34861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8"/>
          <p:cNvSpPr>
            <a:spLocks noGrp="1" noChangeArrowheads="1"/>
          </p:cNvSpPr>
          <p:nvPr>
            <p:ph sz="half" idx="2"/>
          </p:nvPr>
        </p:nvSpPr>
        <p:spPr>
          <a:xfrm>
            <a:off x="0" y="4648200"/>
            <a:ext cx="8686800" cy="1905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1800" b="1" smtClean="0">
                <a:effectLst/>
              </a:rPr>
              <a:t>В День народного единства </a:t>
            </a:r>
            <a:r>
              <a:rPr lang="ru-RU" sz="1800" b="1" smtClean="0">
                <a:solidFill>
                  <a:schemeClr val="tx2"/>
                </a:solidFill>
                <a:effectLst/>
              </a:rPr>
              <a:t>4 ноября 2010г</a:t>
            </a:r>
            <a:r>
              <a:rPr lang="ru-RU" sz="1800" b="1" smtClean="0">
                <a:effectLst/>
              </a:rPr>
              <a:t>. президент России Дмитрий Медведев подписал указы о присвоении Твери, звание </a:t>
            </a:r>
            <a:br>
              <a:rPr lang="ru-RU" sz="1800" b="1" smtClean="0">
                <a:effectLst/>
              </a:rPr>
            </a:br>
            <a:r>
              <a:rPr lang="ru-RU" sz="1800" b="1" smtClean="0">
                <a:solidFill>
                  <a:schemeClr val="tx2"/>
                </a:solidFill>
                <a:effectLst/>
              </a:rPr>
              <a:t>«Город воинской славы».</a:t>
            </a:r>
            <a:r>
              <a:rPr lang="ru-RU" sz="1800" b="1" smtClean="0">
                <a:effectLst/>
              </a:rPr>
              <a:t> </a:t>
            </a:r>
            <a:br>
              <a:rPr lang="ru-RU" sz="1800" b="1" smtClean="0">
                <a:effectLst/>
              </a:rPr>
            </a:br>
            <a:r>
              <a:rPr lang="ru-RU" sz="1800" b="1" smtClean="0">
                <a:effectLst/>
              </a:rPr>
              <a:t>«За мужество, стойкость и массовый героизм, проявленные защитниками города в борьбе за свободу и независимость Отечества» - сказано в указе. </a:t>
            </a:r>
            <a:br>
              <a:rPr lang="ru-RU" sz="1800" b="1" smtClean="0">
                <a:effectLst/>
              </a:rPr>
            </a:br>
            <a:endParaRPr lang="ru-RU" sz="1800" b="1" smtClean="0">
              <a:effectLst/>
            </a:endParaRPr>
          </a:p>
        </p:txBody>
      </p:sp>
      <p:pic>
        <p:nvPicPr>
          <p:cNvPr id="8195" name="Picture 9" descr="воин сл"/>
          <p:cNvPicPr>
            <a:picLocks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990600" y="0"/>
            <a:ext cx="7018338" cy="46482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343400" y="274638"/>
            <a:ext cx="4343400" cy="1143000"/>
          </a:xfrm>
          <a:noFill/>
        </p:spPr>
        <p:txBody>
          <a:bodyPr anchorCtr="1"/>
          <a:lstStyle/>
          <a:p>
            <a:pPr eaLnBrk="1" hangingPunct="1"/>
            <a:r>
              <a:rPr lang="ru-RU" sz="3200" smtClean="0">
                <a:effectLst/>
              </a:rPr>
              <a:t>Указ президента России от 04 ноября 2010 года</a:t>
            </a:r>
          </a:p>
        </p:txBody>
      </p:sp>
      <p:pic>
        <p:nvPicPr>
          <p:cNvPr id="9219" name="Picture 6" descr="стела1"/>
          <p:cNvPicPr>
            <a:picLocks noChangeAspect="1" noChangeArrowheads="1"/>
          </p:cNvPicPr>
          <p:nvPr>
            <p:ph sz="quarter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0" y="0"/>
            <a:ext cx="4191000" cy="2792413"/>
          </a:xfrm>
          <a:noFill/>
        </p:spPr>
      </p:pic>
      <p:sp>
        <p:nvSpPr>
          <p:cNvPr id="26629" name="Rectangle 5"/>
          <p:cNvSpPr>
            <a:spLocks noGrp="1" noChangeArrowheads="1"/>
          </p:cNvSpPr>
          <p:nvPr>
            <p:ph sz="quarter" idx="2"/>
          </p:nvPr>
        </p:nvSpPr>
        <p:spPr>
          <a:xfrm>
            <a:off x="381000" y="2743200"/>
            <a:ext cx="4114800" cy="3962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400" dirty="0" smtClean="0">
                <a:effectLst/>
              </a:rPr>
              <a:t>В городе, удостоенном звания «Город воинской славы», устанавливается стела с текстом президентского указа, проводят праздники и салюты в дни государственных праздников и дни города. </a:t>
            </a:r>
          </a:p>
          <a:p>
            <a:pPr eaLnBrk="1" hangingPunct="1">
              <a:defRPr/>
            </a:pPr>
            <a:endParaRPr lang="ru-RU" sz="2400" dirty="0" smtClean="0"/>
          </a:p>
        </p:txBody>
      </p:sp>
      <p:sp>
        <p:nvSpPr>
          <p:cNvPr id="26631" name="Rectangle 7"/>
          <p:cNvSpPr>
            <a:spLocks noGrp="1" noChangeArrowheads="1"/>
          </p:cNvSpPr>
          <p:nvPr>
            <p:ph sz="half" idx="3"/>
          </p:nvPr>
        </p:nvSpPr>
        <p:spPr>
          <a:xfrm>
            <a:off x="4495800" y="1828800"/>
            <a:ext cx="4191000" cy="4724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effectLst/>
              </a:rPr>
              <a:t>Звание "Город воинской славы" присваивается городам, отличившимся особым мужеством во время Великой Отечественной войны и других сражений, которые защищали люди, проявившие героизм и мужество</a:t>
            </a:r>
            <a:r>
              <a:rPr lang="ru-RU" sz="2600" b="1" dirty="0" smtClean="0"/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181600" y="990600"/>
            <a:ext cx="3581400" cy="1143000"/>
          </a:xfrm>
        </p:spPr>
        <p:txBody>
          <a:bodyPr anchorCtr="1"/>
          <a:lstStyle/>
          <a:p>
            <a:pPr eaLnBrk="1" hangingPunct="1">
              <a:defRPr/>
            </a:pPr>
            <a:r>
              <a:rPr lang="ru-RU" sz="2800" dirty="0" smtClean="0"/>
              <a:t>Тверь в годы Великой Отечественной войны</a:t>
            </a:r>
          </a:p>
        </p:txBody>
      </p:sp>
      <p:sp>
        <p:nvSpPr>
          <p:cNvPr id="34821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381000" y="3352800"/>
            <a:ext cx="8305800" cy="2743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000" dirty="0" smtClean="0">
                <a:effectLst/>
              </a:rPr>
              <a:t>Одной из самых ярких страниц тверской военной истории стала оборона и освобождение города в 1941 году. Тогда в боях за Калинин погибли 86 тысяч воинов и четыре тысячи мирных граждан. Особенно тяжелые бои шли в окрестности села Даниловское, а затем и в самом городе - в районах Комсомольской площади, </a:t>
            </a:r>
            <a:r>
              <a:rPr lang="ru-RU" sz="2000" dirty="0" err="1" smtClean="0">
                <a:effectLst/>
              </a:rPr>
              <a:t>Тверецкого</a:t>
            </a:r>
            <a:r>
              <a:rPr lang="ru-RU" sz="2000" dirty="0" smtClean="0">
                <a:effectLst/>
              </a:rPr>
              <a:t> моста, Горбатки. Потери наших войск были велики: в полках оставалось боеспособными по 150-200 человек личного состава. А с 5 декабря 1941-го началась Калининская наступательная операция. В итоге войска Калининского фронта сначала сорвали планы глубокого обхода Москвы с севера...</a:t>
            </a:r>
          </a:p>
          <a:p>
            <a:pPr eaLnBrk="1" hangingPunct="1">
              <a:defRPr/>
            </a:pPr>
            <a:endParaRPr lang="ru-RU" sz="2000" dirty="0" smtClean="0"/>
          </a:p>
        </p:txBody>
      </p:sp>
      <p:pic>
        <p:nvPicPr>
          <p:cNvPr id="10244" name="Picture 6" descr="фляга и 2 гвоздики"/>
          <p:cNvPicPr>
            <a:picLocks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0" y="0"/>
            <a:ext cx="4876800" cy="3405188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867400" y="274638"/>
            <a:ext cx="2819400" cy="1935162"/>
          </a:xfrm>
        </p:spPr>
        <p:txBody>
          <a:bodyPr/>
          <a:lstStyle/>
          <a:p>
            <a:pPr eaLnBrk="1" hangingPunct="1"/>
            <a:r>
              <a:rPr lang="ru-RU" sz="2800" smtClean="0">
                <a:effectLst/>
              </a:rPr>
              <a:t>Тверь в годы войны</a:t>
            </a:r>
          </a:p>
        </p:txBody>
      </p:sp>
      <p:sp>
        <p:nvSpPr>
          <p:cNvPr id="28677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228600" y="3810000"/>
            <a:ext cx="8458200" cy="2286000"/>
          </a:xfrm>
        </p:spPr>
        <p:txBody>
          <a:bodyPr/>
          <a:lstStyle/>
          <a:p>
            <a:pPr eaLnBrk="1" hangingPunct="1">
              <a:defRPr/>
            </a:pPr>
            <a:r>
              <a:rPr lang="ru-RU" sz="2600" dirty="0" smtClean="0">
                <a:effectLst/>
              </a:rPr>
              <a:t>Холодной зимой 41-го года, мужество и героизм советских солдат и офицеров спасли наш город (тогда г.Калинин) от фашистского порабощения. Калининская операция стала одним из первых этапов победоносного наступления советских войск. Имена героев, сражавшихся за город , увековечены в названиях улиц. </a:t>
            </a:r>
          </a:p>
          <a:p>
            <a:pPr eaLnBrk="1" hangingPunct="1">
              <a:defRPr/>
            </a:pPr>
            <a:endParaRPr lang="ru-RU" sz="2600" dirty="0" smtClean="0"/>
          </a:p>
        </p:txBody>
      </p:sp>
      <p:pic>
        <p:nvPicPr>
          <p:cNvPr id="11268" name="Picture 6" descr="орден и добровольцы - копия"/>
          <p:cNvPicPr>
            <a:picLocks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52400" y="0"/>
            <a:ext cx="5410200" cy="377031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b="1" smtClean="0"/>
              <a:t>Михаил Павлович Агибалов</a:t>
            </a:r>
            <a:br>
              <a:rPr lang="ru-RU" sz="4000" b="1" smtClean="0"/>
            </a:br>
            <a:r>
              <a:rPr lang="ru-RU" sz="4000" b="1" smtClean="0"/>
              <a:t>1911-1941</a:t>
            </a:r>
            <a:r>
              <a:rPr lang="ru-RU" sz="4000" smtClean="0"/>
              <a:t> </a:t>
            </a:r>
          </a:p>
        </p:txBody>
      </p:sp>
      <p:pic>
        <p:nvPicPr>
          <p:cNvPr id="12291" name="Picture 6" descr="агибалов"/>
          <p:cNvPicPr>
            <a:picLocks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971800" y="1600200"/>
            <a:ext cx="3538538" cy="5257800"/>
          </a:xfrm>
          <a:noFill/>
        </p:spPr>
      </p:pic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3" name="Содержимое 6" descr="istoki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3400" y="914400"/>
            <a:ext cx="7653338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semja_2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3400" y="914400"/>
            <a:ext cx="813435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dirty="0" smtClean="0"/>
          </a:p>
        </p:txBody>
      </p:sp>
      <p:pic>
        <p:nvPicPr>
          <p:cNvPr id="5" name="Picture 7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676400" y="177800"/>
            <a:ext cx="5334000" cy="6519863"/>
          </a:xfrm>
          <a:noFill/>
        </p:spPr>
      </p:pic>
      <p:pic>
        <p:nvPicPr>
          <p:cNvPr id="13316" name="Рисунок 9" descr="rejd_kart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28600" y="-26988"/>
            <a:ext cx="8686800" cy="6527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81000" y="228600"/>
            <a:ext cx="82296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476" name="Picture 4"/>
          <p:cNvPicPr>
            <a:picLocks noChangeAspect="1" noChangeArrowheads="1"/>
          </p:cNvPicPr>
          <p:nvPr/>
        </p:nvPicPr>
        <p:blipFill>
          <a:blip r:embed="rId5" cstate="email"/>
          <a:srcRect l="20313" t="25000" r="15625" b="14583"/>
          <a:stretch>
            <a:fillRect/>
          </a:stretch>
        </p:blipFill>
        <p:spPr bwMode="auto">
          <a:xfrm>
            <a:off x="0" y="228600"/>
            <a:ext cx="8797925" cy="622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5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4339" name="Содержимое 4" descr="aksinkino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0" y="-12700"/>
            <a:ext cx="9144000" cy="6870700"/>
          </a:xfrm>
        </p:spPr>
      </p:pic>
      <p:pic>
        <p:nvPicPr>
          <p:cNvPr id="106498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5875" y="41275"/>
            <a:ext cx="9128125" cy="681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499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295400" y="0"/>
            <a:ext cx="5715000" cy="667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500" name="Picture 4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8991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defRPr/>
            </a:pPr>
            <a:endParaRPr lang="ru-RU" dirty="0" smtClean="0"/>
          </a:p>
        </p:txBody>
      </p:sp>
      <p:pic>
        <p:nvPicPr>
          <p:cNvPr id="12" name="Содержимое 9" descr="IMG_3448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794000" y="609600"/>
            <a:ext cx="6350000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6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5363" name="Содержимое 4" descr="slide_2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0" y="47625"/>
            <a:ext cx="9144000" cy="6858000"/>
          </a:xfrm>
        </p:spPr>
      </p:pic>
      <p:pic>
        <p:nvPicPr>
          <p:cNvPr id="6" name="Содержимое 5" descr="60051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4572000" y="125413"/>
            <a:ext cx="4343400" cy="6732587"/>
          </a:xfrm>
        </p:spPr>
      </p:pic>
      <p:pic>
        <p:nvPicPr>
          <p:cNvPr id="7" name="Рисунок 6" descr="d_bazanova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00038" y="763588"/>
            <a:ext cx="8310562" cy="548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2e5cb4aae27282055af0c0f62e1ecf8c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6038" y="0"/>
            <a:ext cx="9051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600" smtClean="0"/>
              <a:t>Горобец Степан Христофорович (1913 – 1942)</a:t>
            </a:r>
          </a:p>
        </p:txBody>
      </p:sp>
      <p:sp>
        <p:nvSpPr>
          <p:cNvPr id="25605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3581400" y="1524000"/>
            <a:ext cx="5105400" cy="4953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1600" smtClean="0"/>
              <a:t>Родился в 1913 году в городе Каменское, ныне город Днепродзержинск Днепропетровской области Украины, в крестьянской семье.</a:t>
            </a:r>
            <a:br>
              <a:rPr lang="ru-RU" sz="1600" smtClean="0"/>
            </a:br>
            <a:r>
              <a:rPr lang="ru-RU" sz="1800" smtClean="0"/>
              <a:t> В Красной Армии с 1941 года.</a:t>
            </a:r>
            <a:br>
              <a:rPr lang="ru-RU" sz="1800" smtClean="0"/>
            </a:br>
            <a:r>
              <a:rPr lang="ru-RU" sz="1800" smtClean="0"/>
              <a:t> Командир танка «Т-34» 21-го танкового полка (21-я танковая бригада, 30-я армия, Калининский фронт) старший сержант Степан Горобец в оборонительных боях за город Калинин 17 октября 1941 года провёл танк через занятый противником город, поэтому в Твери одну из улиц назвали именем героя. Награждён орденом Ленина. </a:t>
            </a:r>
            <a:br>
              <a:rPr lang="ru-RU" sz="1800" smtClean="0"/>
            </a:br>
            <a:r>
              <a:rPr lang="ru-RU" sz="1800" smtClean="0"/>
              <a:t>5 мая 1942 года младшему лейтенанту Горобцу было присвоено звание Героя Советского Союза.</a:t>
            </a:r>
            <a:br>
              <a:rPr lang="ru-RU" sz="1800" smtClean="0"/>
            </a:br>
            <a:r>
              <a:rPr lang="ru-RU" sz="1200" smtClean="0"/>
              <a:t>Улица Степана Горобца - это граница посёлков Лоцманенко и Мамулино. Идёт от 4-го Полевого проезда до улицы Складской. Названа в честь командира экипажа танка Т-34, в 1941 году совершившего героический рейд через оккупированный фашистами город Калинин </a:t>
            </a:r>
          </a:p>
        </p:txBody>
      </p:sp>
      <p:pic>
        <p:nvPicPr>
          <p:cNvPr id="16388" name="Picture 6" descr="горобец2"/>
          <p:cNvPicPr>
            <a:picLocks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28600" y="1371600"/>
            <a:ext cx="3236913" cy="46482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0" y="274638"/>
            <a:ext cx="3657600" cy="944562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/>
              <a:t>Танк Т-34 на пьедестале</a:t>
            </a:r>
          </a:p>
        </p:txBody>
      </p:sp>
      <p:sp>
        <p:nvSpPr>
          <p:cNvPr id="38917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0" y="3505200"/>
            <a:ext cx="9144000" cy="3124200"/>
          </a:xfrm>
        </p:spPr>
        <p:txBody>
          <a:bodyPr/>
          <a:lstStyle/>
          <a:p>
            <a:pPr eaLnBrk="1" hangingPunct="1">
              <a:defRPr/>
            </a:pPr>
            <a:r>
              <a:rPr lang="ru-RU" sz="1600" dirty="0" smtClean="0"/>
              <a:t>Открыт в 1966 г. у развилки Санкт-Петербургского шоссе и окружной дороги Москва — Санкт-Петербург при выезде из Твери, в честь 25-й годовщины освобождения г. Калинина от немецко-фашистских захватчиков. Автор монумента — архитектор В.А. Титов. Создан в честь легендарного рейда танка Т-34 в октябре 1941 г.</a:t>
            </a:r>
          </a:p>
          <a:p>
            <a:pPr eaLnBrk="1" hangingPunct="1">
              <a:defRPr/>
            </a:pPr>
            <a:r>
              <a:rPr lang="ru-RU" sz="1800" dirty="0" smtClean="0"/>
              <a:t>Экипаж танка Т-34: </a:t>
            </a:r>
            <a:r>
              <a:rPr lang="ru-RU" sz="1800" b="1" dirty="0" smtClean="0"/>
              <a:t>Степан Горобец</a:t>
            </a:r>
            <a:r>
              <a:rPr lang="ru-RU" sz="1800" dirty="0" smtClean="0"/>
              <a:t> – командир танка, Федор Литовченко – механик-водитель, Григорий Коломиец – башнер, Иван </a:t>
            </a:r>
            <a:r>
              <a:rPr lang="ru-RU" sz="1800" dirty="0" err="1" smtClean="0"/>
              <a:t>Пастушин</a:t>
            </a:r>
            <a:r>
              <a:rPr lang="ru-RU" sz="1800" dirty="0" smtClean="0"/>
              <a:t> – стрелок-радист. Памятник танк Т-34 установлен на постаменте, в который вмонтирована </a:t>
            </a:r>
            <a:r>
              <a:rPr lang="ru-RU" sz="1800" b="1" dirty="0" smtClean="0">
                <a:hlinkClick r:id="rId2"/>
              </a:rPr>
              <a:t>мемориальная доска с текстом</a:t>
            </a:r>
            <a:r>
              <a:rPr lang="ru-RU" sz="1800" dirty="0" smtClean="0"/>
              <a:t>: «На этом рубеже в октябре 1941 года остановили врага воины 133 стрелковой дивизии, 8-ой танковой бригады, 46 мотоциклетного полка и 934 стрелкового полка 256 стрелковой дивизии. Отсюда 5 декабря 1941 года 252 стрелковая дивизия перешла в наступление против немецко-фашистских захватчиков».</a:t>
            </a:r>
          </a:p>
          <a:p>
            <a:pPr eaLnBrk="1" hangingPunct="1">
              <a:defRPr/>
            </a:pPr>
            <a:endParaRPr lang="ru-RU" dirty="0" smtClean="0"/>
          </a:p>
        </p:txBody>
      </p:sp>
      <p:pic>
        <p:nvPicPr>
          <p:cNvPr id="17412" name="Picture 6" descr="p_tank_m">
            <a:hlinkClick r:id="rId3"/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4" cstate="email"/>
          <a:srcRect/>
          <a:stretch>
            <a:fillRect/>
          </a:stretch>
        </p:blipFill>
        <p:spPr>
          <a:xfrm>
            <a:off x="0" y="0"/>
            <a:ext cx="5029200" cy="34893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839200" cy="16002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dirty="0" smtClean="0"/>
              <a:t>Мемориал в память воинов-освободителей и защитников Калинина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 smtClean="0"/>
          </a:p>
        </p:txBody>
      </p:sp>
      <p:pic>
        <p:nvPicPr>
          <p:cNvPr id="18435" name="Picture 8" descr="экипаж горобца - копия"/>
          <p:cNvPicPr>
            <a:picLocks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914400" y="1549400"/>
            <a:ext cx="7467600" cy="5051425"/>
          </a:xfrm>
          <a:noFill/>
        </p:spPr>
      </p:pic>
      <p:pic>
        <p:nvPicPr>
          <p:cNvPr id="9" name="Содержимое 6" descr="Памятник_экипажу_С.Х.Горобца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3400" y="1371600"/>
            <a:ext cx="8229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Содержимое 10" descr="0_143f4f_420811aa_L.jpg"/>
          <p:cNvPicPr>
            <a:picLocks noGrp="1" noChangeAspect="1"/>
          </p:cNvPicPr>
          <p:nvPr>
            <p:ph sz="half" idx="2"/>
          </p:nvPr>
        </p:nvPicPr>
        <p:blipFill>
          <a:blip r:embed="rId4" cstate="email"/>
          <a:srcRect/>
          <a:stretch>
            <a:fillRect/>
          </a:stretch>
        </p:blipFill>
        <p:spPr>
          <a:xfrm>
            <a:off x="57150" y="152400"/>
            <a:ext cx="9086850" cy="63246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smtClean="0"/>
              <a:t>Дворец культуры «Металлист» после освобождения города</a:t>
            </a:r>
          </a:p>
        </p:txBody>
      </p:sp>
      <p:pic>
        <p:nvPicPr>
          <p:cNvPr id="19459" name="Picture 3" descr="350437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447800" y="1752600"/>
            <a:ext cx="6324600" cy="4191000"/>
          </a:xfrm>
          <a:noFill/>
        </p:spPr>
      </p:pic>
      <p:pic>
        <p:nvPicPr>
          <p:cNvPr id="19460" name="Picture 3" descr="350437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447800" y="1752600"/>
            <a:ext cx="63246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1" descr="img17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Efimov_VB_gss_md_Tver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28600" y="304800"/>
            <a:ext cx="8629650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x20121204164518-ec4116a5-me.jpg.pagespeed.ic.dITeypF2aA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96850" y="0"/>
            <a:ext cx="8947150" cy="630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_efimov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1" descr="008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Тамара-Ильина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352800" y="0"/>
            <a:ext cx="5037138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678a25edfab0-670x375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66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photo_7_4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ello_html_m34ca5a7a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Рисунок 1" descr="L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90750" y="76200"/>
            <a:ext cx="4895850" cy="652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Без названия (1).pn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3886200"/>
            <a:ext cx="8816975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00935bfd0c78f9390ffaeeebd660abeb0752e9d7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Подвигу Т.И. Ильиной посвящена поэма тверского поэта Михаила Суворова «Баллада о Тамаре». Отрывок из поэмы: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400" b="1" i="1" dirty="0" smtClean="0">
                <a:effectLst/>
                <a:latin typeface="Times New Roman" pitchFamily="18" charset="0"/>
                <a:cs typeface="Times New Roman" pitchFamily="18" charset="0"/>
              </a:rPr>
              <a:t>« А партизанка, в снегу утопая,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400" b="1" i="1" dirty="0" smtClean="0">
                <a:effectLst/>
                <a:latin typeface="Times New Roman" pitchFamily="18" charset="0"/>
                <a:cs typeface="Times New Roman" pitchFamily="18" charset="0"/>
              </a:rPr>
              <a:t>В лес торопилась уйти поскорей,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400" b="1" i="1" dirty="0" smtClean="0">
                <a:effectLst/>
                <a:latin typeface="Times New Roman" pitchFamily="18" charset="0"/>
                <a:cs typeface="Times New Roman" pitchFamily="18" charset="0"/>
              </a:rPr>
              <a:t>Вихри тугие в кольца свивая,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400" b="1" i="1" dirty="0" smtClean="0">
                <a:effectLst/>
                <a:latin typeface="Times New Roman" pitchFamily="18" charset="0"/>
                <a:cs typeface="Times New Roman" pitchFamily="18" charset="0"/>
              </a:rPr>
              <a:t>Вьюга следы заметала за ней.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400" b="1" i="1" dirty="0" smtClean="0">
                <a:effectLst/>
                <a:latin typeface="Times New Roman" pitchFamily="18" charset="0"/>
                <a:cs typeface="Times New Roman" pitchFamily="18" charset="0"/>
              </a:rPr>
              <a:t>Но не дремал настороженный враг.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400" b="1" i="1" dirty="0" smtClean="0">
                <a:effectLst/>
                <a:latin typeface="Times New Roman" pitchFamily="18" charset="0"/>
                <a:cs typeface="Times New Roman" pitchFamily="18" charset="0"/>
              </a:rPr>
              <a:t>Ветви раздвинулись,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400" b="1" i="1" dirty="0" smtClean="0">
                <a:effectLst/>
                <a:latin typeface="Times New Roman" pitchFamily="18" charset="0"/>
                <a:cs typeface="Times New Roman" pitchFamily="18" charset="0"/>
              </a:rPr>
              <a:t>Окрик, как выстрел.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400" b="1" i="1" dirty="0" smtClean="0">
                <a:effectLst/>
                <a:latin typeface="Times New Roman" pitchFamily="18" charset="0"/>
                <a:cs typeface="Times New Roman" pitchFamily="18" charset="0"/>
              </a:rPr>
              <a:t>-Слева – болото, справа – овраг –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400" b="1" i="1" dirty="0" smtClean="0">
                <a:effectLst/>
                <a:latin typeface="Times New Roman" pitchFamily="18" charset="0"/>
                <a:cs typeface="Times New Roman" pitchFamily="18" charset="0"/>
              </a:rPr>
              <a:t>Вспыхнув, погасли тревожные мысли.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400" b="1" i="1" dirty="0" smtClean="0">
                <a:effectLst/>
                <a:latin typeface="Times New Roman" pitchFamily="18" charset="0"/>
                <a:cs typeface="Times New Roman" pitchFamily="18" charset="0"/>
              </a:rPr>
              <a:t>В тусклом рассвете глядел на неё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400" b="1" i="1" dirty="0" smtClean="0">
                <a:effectLst/>
                <a:latin typeface="Times New Roman" pitchFamily="18" charset="0"/>
                <a:cs typeface="Times New Roman" pitchFamily="18" charset="0"/>
              </a:rPr>
              <a:t>Ствол автомата...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ru-RU" sz="11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ru-RU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defRPr/>
            </a:pPr>
            <a:endParaRPr lang="ru-RU" dirty="0" smtClean="0"/>
          </a:p>
        </p:txBody>
      </p:sp>
      <p:pic>
        <p:nvPicPr>
          <p:cNvPr id="23557" name="Рисунок 5" descr="Тамара-Ильина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28600" y="609600"/>
            <a:ext cx="3305175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Рисунок 1" descr="007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006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Letchik-Pavel-Kaykov1-300x203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img7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2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228600"/>
            <a:ext cx="9144000" cy="631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_15_1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77338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WordArt 3"/>
          <p:cNvSpPr>
            <a:spLocks noChangeArrowheads="1" noChangeShapeType="1" noTextEdit="1"/>
          </p:cNvSpPr>
          <p:nvPr/>
        </p:nvSpPr>
        <p:spPr bwMode="auto">
          <a:xfrm>
            <a:off x="3348038" y="692150"/>
            <a:ext cx="5413375" cy="4176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25400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800080"/>
                </a:solidFill>
                <a:effectLst>
                  <a:outerShdw dist="107763" dir="2700000" algn="ctr" rotWithShape="0">
                    <a:srgbClr val="868686">
                      <a:alpha val="50000"/>
                    </a:srgbClr>
                  </a:outerShdw>
                </a:effectLst>
                <a:latin typeface="Courier New"/>
                <a:cs typeface="Courier New"/>
              </a:rPr>
              <a:t>Карбышев</a:t>
            </a:r>
          </a:p>
          <a:p>
            <a:pPr algn="ctr"/>
            <a:r>
              <a:rPr lang="ru-RU" sz="3600" b="1" kern="10">
                <a:ln w="25400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800080"/>
                </a:solidFill>
                <a:effectLst>
                  <a:outerShdw dist="107763" dir="2700000" algn="ctr" rotWithShape="0">
                    <a:srgbClr val="868686">
                      <a:alpha val="50000"/>
                    </a:srgbClr>
                  </a:outerShdw>
                </a:effectLst>
                <a:latin typeface="Courier New"/>
                <a:cs typeface="Courier New"/>
              </a:rPr>
              <a:t>Дмитрий</a:t>
            </a:r>
          </a:p>
          <a:p>
            <a:pPr algn="ctr"/>
            <a:r>
              <a:rPr lang="ru-RU" sz="3600" b="1" kern="10">
                <a:ln w="25400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800080"/>
                </a:solidFill>
                <a:effectLst>
                  <a:outerShdw dist="107763" dir="2700000" algn="ctr" rotWithShape="0">
                    <a:srgbClr val="868686">
                      <a:alpha val="50000"/>
                    </a:srgbClr>
                  </a:outerShdw>
                </a:effectLst>
                <a:latin typeface="Courier New"/>
                <a:cs typeface="Courier New"/>
              </a:rPr>
              <a:t>Михайлович</a:t>
            </a:r>
          </a:p>
        </p:txBody>
      </p:sp>
      <p:sp>
        <p:nvSpPr>
          <p:cNvPr id="25604" name="WordArt 4"/>
          <p:cNvSpPr>
            <a:spLocks noChangeArrowheads="1" noChangeShapeType="1" noTextEdit="1"/>
          </p:cNvSpPr>
          <p:nvPr/>
        </p:nvSpPr>
        <p:spPr bwMode="auto">
          <a:xfrm>
            <a:off x="4500563" y="5516563"/>
            <a:ext cx="2952750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800080"/>
                  </a:solidFill>
                  <a:round/>
                  <a:headEnd/>
                  <a:tailEnd/>
                </a:ln>
                <a:solidFill>
                  <a:srgbClr val="969696"/>
                </a:solidFill>
                <a:latin typeface="Arial"/>
                <a:cs typeface="Arial"/>
              </a:rPr>
              <a:t>(1880-1945)</a:t>
            </a:r>
          </a:p>
        </p:txBody>
      </p:sp>
      <p:pic>
        <p:nvPicPr>
          <p:cNvPr id="25605" name="Picture 5" descr="1268327492[1]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3850" y="1989138"/>
            <a:ext cx="2706688" cy="4010025"/>
          </a:xfrm>
          <a:prstGeom prst="rect">
            <a:avLst/>
          </a:prstGeom>
          <a:noFill/>
          <a:ln w="57150">
            <a:solidFill>
              <a:srgbClr val="808080"/>
            </a:solidFill>
            <a:miter lim="800000"/>
            <a:headEnd/>
            <a:tailEnd/>
          </a:ln>
        </p:spPr>
      </p:pic>
      <p:pic>
        <p:nvPicPr>
          <p:cNvPr id="7" name="Picture 6" descr="1191245961_kart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68313" y="236538"/>
            <a:ext cx="8135937" cy="633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222px-Bu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900113" y="454025"/>
            <a:ext cx="7056437" cy="5716588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9" name="Picture 5" descr="0003[1]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304800"/>
            <a:ext cx="4186238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1001095883[2]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114800" y="457200"/>
            <a:ext cx="4451350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" descr="swb_4626307[1]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838200"/>
            <a:ext cx="4246563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_15_1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77338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WordArt 3"/>
          <p:cNvSpPr>
            <a:spLocks noChangeArrowheads="1" noChangeShapeType="1" noTextEdit="1"/>
          </p:cNvSpPr>
          <p:nvPr/>
        </p:nvSpPr>
        <p:spPr bwMode="auto">
          <a:xfrm>
            <a:off x="4648200" y="304800"/>
            <a:ext cx="4267200" cy="2209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Courier New"/>
                <a:cs typeface="Courier New"/>
              </a:rPr>
              <a:t>НЕСЛОМЛЕННЫЙ</a:t>
            </a:r>
          </a:p>
          <a:p>
            <a:pPr algn="ctr"/>
            <a:r>
              <a:rPr lang="ru-RU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Courier New"/>
                <a:cs typeface="Courier New"/>
              </a:rPr>
              <a:t>Г Е Н Е Р А Л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2230438" y="3810000"/>
            <a:ext cx="6913562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ru-RU" altLang="ru-RU" sz="2800" b="1" dirty="0">
              <a:solidFill>
                <a:srgbClr val="CC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6629" name="Picture 6" descr="25257[1]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228600"/>
            <a:ext cx="4572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3[1]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7150" y="333375"/>
            <a:ext cx="8707438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Рисунок 1" descr="slide_7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9785444424148-2015--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95800" y="0"/>
            <a:ext cx="4114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2691549543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048000" y="0"/>
            <a:ext cx="6096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Конев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4564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tmp1v8wz5.jpe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321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024.jp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Konev_Iv_St-ad_Tver.jp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-119063" y="228600"/>
            <a:ext cx="9496426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Рисунок 1" descr="016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Содержимое 4" descr="загруженное.pn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86200" y="0"/>
            <a:ext cx="4900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Содержимое 4" descr="b3dc95e17739ae06b91d7f354b9_prev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228600"/>
            <a:ext cx="4068816" cy="6378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Содержимое 4" descr="img2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81000" y="39565"/>
            <a:ext cx="8001000" cy="66162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Содержимое 4" descr="73927360_part6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-6350" y="0"/>
            <a:ext cx="8709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Содержимое 4" descr="clip_image002_thumb[6]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2286000" y="228600"/>
            <a:ext cx="4953000" cy="636814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Рисунок 7" descr="img8.jp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image021.jp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3878263" y="1981200"/>
            <a:ext cx="5265737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Рисунок 1" descr="slide_3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паша савельева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22750" y="260350"/>
            <a:ext cx="4921250" cy="530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паша савельева !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74613" y="333375"/>
            <a:ext cx="9039226" cy="568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Рисунок 4" descr="slide_18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4800" y="0"/>
            <a:ext cx="88392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Рисунок 5" descr="img8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228600"/>
            <a:ext cx="88392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0smal.jp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62000" y="1143000"/>
            <a:ext cx="70866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Рисунок 1" descr="img17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Пользователь\Рабочий стол\i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62000" y="1143000"/>
            <a:ext cx="2973388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:\Documents and Settings\Пользователь\Рабочий стол\i (2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09600" y="1219200"/>
            <a:ext cx="3124200" cy="410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Documents and Settings\Пользователь\Рабочий стол\i (1)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057400" y="3733800"/>
            <a:ext cx="2676525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C:\Documents and Settings\Пользователь\Рабочий стол\chaikina-liza2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724400" y="1066800"/>
            <a:ext cx="4067175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C:\Documents and Settings\Пользователь\Рабочий стол\лиза чайкина\img-101434.jpe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1066800"/>
            <a:ext cx="9144000" cy="604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2766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3200" dirty="0" smtClean="0">
                <a:solidFill>
                  <a:schemeClr val="tx1"/>
                </a:solidFill>
                <a:effectLst/>
                <a:latin typeface="Courier New" pitchFamily="49" charset="0"/>
                <a:cs typeface="Courier New" pitchFamily="49" charset="0"/>
              </a:rPr>
              <a:t>Лиза Чайкина</a:t>
            </a:r>
            <a:r>
              <a:rPr lang="ru-RU" sz="3200" dirty="0" smtClean="0">
                <a:solidFill>
                  <a:srgbClr val="00B050"/>
                </a:solidFill>
                <a:effectLst/>
                <a:latin typeface="Courier New" pitchFamily="49" charset="0"/>
                <a:cs typeface="Courier New" pitchFamily="49" charset="0"/>
              </a:rPr>
              <a:t/>
            </a:r>
            <a:br>
              <a:rPr lang="ru-RU" sz="3200" dirty="0" smtClean="0">
                <a:solidFill>
                  <a:srgbClr val="00B050"/>
                </a:solidFill>
                <a:effectLst/>
                <a:latin typeface="Courier New" pitchFamily="49" charset="0"/>
                <a:cs typeface="Courier New" pitchFamily="49" charset="0"/>
              </a:rPr>
            </a:br>
            <a:r>
              <a:rPr lang="ru-RU" sz="3200" dirty="0" smtClean="0">
                <a:solidFill>
                  <a:srgbClr val="00B050"/>
                </a:solidFill>
                <a:effectLst/>
                <a:latin typeface="Courier New" pitchFamily="49" charset="0"/>
                <a:cs typeface="Courier New" pitchFamily="49" charset="0"/>
              </a:rPr>
              <a:t>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14800" y="381000"/>
            <a:ext cx="4419600" cy="5257800"/>
          </a:xfrm>
        </p:spPr>
        <p:txBody>
          <a:bodyPr>
            <a:noAutofit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effectLst/>
              </a:rPr>
              <a:t>«Отчизна!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effectLst/>
              </a:rPr>
              <a:t>Всем сердцем горячим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effectLst/>
              </a:rPr>
              <a:t>Я к ранам твоим припаду!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effectLst/>
              </a:rPr>
              <a:t>Листовки под ватником спрячу,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effectLst/>
              </a:rPr>
              <a:t>В деревни родные пойду.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effectLst/>
              </a:rPr>
              <a:t> Поля наши залиты кровью,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effectLst/>
              </a:rPr>
              <a:t>Слезами и горем сирот —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effectLst/>
              </a:rPr>
              <a:t>Я правду народу открою,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effectLst/>
              </a:rPr>
              <a:t>И духом воспрянет народ.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effectLst/>
              </a:rPr>
              <a:t> Злодеи деревни сжигают,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effectLst/>
              </a:rPr>
              <a:t>Живыми сжигают людей,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effectLst/>
              </a:rPr>
              <a:t>Но правда народу сияет,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effectLst/>
              </a:rPr>
              <a:t>И с нею народу светлей».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effectLst/>
              </a:rPr>
              <a:t> Вот с этою думой заветной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effectLst/>
              </a:rPr>
              <a:t>Идешь ты.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effectLst/>
              </a:rPr>
              <a:t>Не видно ни зги.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effectLst/>
              </a:rPr>
              <a:t>Идешь ты сквозь мрак беспросветный,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dirty="0" smtClean="0">
                <a:effectLst/>
              </a:rPr>
              <a:t>И в каждой деревне враги.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sz="1400" dirty="0"/>
          </a:p>
        </p:txBody>
      </p:sp>
      <p:pic>
        <p:nvPicPr>
          <p:cNvPr id="31748" name="Picture 2" descr="C:\Documents and Settings\oem user\Мои документы\Мои рисунки\Изображение\Изображение 02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57200" y="1308100"/>
            <a:ext cx="3500438" cy="4781550"/>
          </a:xfrm>
        </p:spPr>
      </p:pic>
      <p:pic>
        <p:nvPicPr>
          <p:cNvPr id="6" name="Рисунок 5" descr="955801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7200" y="0"/>
            <a:ext cx="8639175" cy="654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830762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 </a:t>
            </a:r>
            <a:r>
              <a:rPr lang="ru-RU" b="1" dirty="0" smtClean="0">
                <a:effectLst/>
              </a:rPr>
              <a:t>Более 40 улиц города носят названия – имена героев Великой Отечественной войны, освобождавших наш город.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72400" y="5410200"/>
            <a:ext cx="914400" cy="685800"/>
          </a:xfrm>
        </p:spPr>
        <p:txBody>
          <a:bodyPr/>
          <a:lstStyle/>
          <a:p>
            <a:pPr eaLnBrk="1" hangingPunct="1"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4" name="Минута Молчания 9 мая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3048000" y="2705100"/>
            <a:ext cx="3048000" cy="22860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8" descr="орден и стих о концем войны"/>
          <p:cNvPicPr>
            <a:picLocks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609600" y="609600"/>
            <a:ext cx="8153400" cy="61150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4" name="Журавли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3048000" y="2705100"/>
            <a:ext cx="3048000" cy="22860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6" descr="я помню я горжусь"/>
          <p:cNvPicPr>
            <a:picLocks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533400" y="228600"/>
            <a:ext cx="8305800" cy="58721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азрез">
  <a:themeElements>
    <a:clrScheme name="Разрез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Разрез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Разрез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зрез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546</TotalTime>
  <Words>556</Words>
  <Application>Microsoft Office PowerPoint</Application>
  <PresentationFormat>Экран (4:3)</PresentationFormat>
  <Paragraphs>61</Paragraphs>
  <Slides>34</Slides>
  <Notes>0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1" baseType="lpstr">
      <vt:lpstr>Arial</vt:lpstr>
      <vt:lpstr>Tahoma</vt:lpstr>
      <vt:lpstr>Wingdings</vt:lpstr>
      <vt:lpstr>Calibri</vt:lpstr>
      <vt:lpstr>Times New Roman</vt:lpstr>
      <vt:lpstr>Courier New</vt:lpstr>
      <vt:lpstr>Разрез</vt:lpstr>
      <vt:lpstr>73 годовщине Победы в Великой Отечественной войне посвящается</vt:lpstr>
      <vt:lpstr>Слайд 2</vt:lpstr>
      <vt:lpstr>Слайд 3</vt:lpstr>
      <vt:lpstr>Имена героев  Великой Отечественной войны в названии улиц города Твери</vt:lpstr>
      <vt:lpstr>Слайд 5</vt:lpstr>
      <vt:lpstr>Слайд 6</vt:lpstr>
      <vt:lpstr>Указ президента России от 04 ноября 2010 года</vt:lpstr>
      <vt:lpstr>Тверь в годы Великой Отечественной войны</vt:lpstr>
      <vt:lpstr>Тверь в годы войны</vt:lpstr>
      <vt:lpstr>Михаил Павлович Агибалов 1911-1941 </vt:lpstr>
      <vt:lpstr>Слайд 11</vt:lpstr>
      <vt:lpstr>Слайд 12</vt:lpstr>
      <vt:lpstr>Слайд 13</vt:lpstr>
      <vt:lpstr>Горобец Степан Христофорович (1913 – 1942)</vt:lpstr>
      <vt:lpstr>Танк Т-34 на пьедестале</vt:lpstr>
      <vt:lpstr>Мемориал в память воинов-освободителей и защитников Калинина </vt:lpstr>
      <vt:lpstr>Дворец культуры «Металлист» после освобождения города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Лиза Чайкина  </vt:lpstr>
      <vt:lpstr> Более 40 улиц города носят названия – имена героев Великой Отечественной войны, освобождавших наш город.</vt:lpstr>
      <vt:lpstr>Слайд 31</vt:lpstr>
      <vt:lpstr>Слайд 32</vt:lpstr>
      <vt:lpstr>Слайд 33</vt:lpstr>
      <vt:lpstr>Слайд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Наташа</dc:creator>
  <cp:lastModifiedBy>Малинка</cp:lastModifiedBy>
  <cp:revision>30</cp:revision>
  <cp:lastPrinted>1601-01-01T00:00:00Z</cp:lastPrinted>
  <dcterms:created xsi:type="dcterms:W3CDTF">2015-04-24T10:36:13Z</dcterms:created>
  <dcterms:modified xsi:type="dcterms:W3CDTF">2018-07-08T08:54:17Z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