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71" r:id="rId3"/>
    <p:sldId id="272" r:id="rId4"/>
    <p:sldId id="257" r:id="rId5"/>
    <p:sldId id="258" r:id="rId6"/>
    <p:sldId id="259" r:id="rId7"/>
    <p:sldId id="280" r:id="rId8"/>
    <p:sldId id="268" r:id="rId9"/>
    <p:sldId id="269" r:id="rId10"/>
    <p:sldId id="273" r:id="rId11"/>
    <p:sldId id="281" r:id="rId12"/>
    <p:sldId id="285" r:id="rId13"/>
    <p:sldId id="270" r:id="rId14"/>
    <p:sldId id="260" r:id="rId15"/>
    <p:sldId id="261" r:id="rId16"/>
    <p:sldId id="262" r:id="rId17"/>
    <p:sldId id="263" r:id="rId18"/>
    <p:sldId id="276" r:id="rId19"/>
    <p:sldId id="264" r:id="rId20"/>
    <p:sldId id="277" r:id="rId21"/>
    <p:sldId id="282" r:id="rId22"/>
    <p:sldId id="283" r:id="rId23"/>
    <p:sldId id="284" r:id="rId24"/>
    <p:sldId id="279" r:id="rId25"/>
    <p:sldId id="267" r:id="rId2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comp" initials="c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0D24E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15" autoAdjust="0"/>
    <p:restoredTop sz="94660"/>
  </p:normalViewPr>
  <p:slideViewPr>
    <p:cSldViewPr>
      <p:cViewPr>
        <p:scale>
          <a:sx n="60" d="100"/>
          <a:sy n="60" d="100"/>
        </p:scale>
        <p:origin x="-792" y="-2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0300124A-164E-4297-9CB5-7A5FDAA39477}" type="datetimeFigureOut">
              <a:rPr lang="ru-RU" smtClean="0"/>
              <a:pPr/>
              <a:t>23.04.2018</a:t>
            </a:fld>
            <a:endParaRPr lang="ru-RU" dirty="0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95AEEDE4-2FB0-4DEB-A3FE-1E17564E7EC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checker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0300124A-164E-4297-9CB5-7A5FDAA39477}" type="datetimeFigureOut">
              <a:rPr lang="ru-RU" smtClean="0"/>
              <a:pPr/>
              <a:t>23.04.2018</a:t>
            </a:fld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95AEEDE4-2FB0-4DEB-A3FE-1E17564E7EC0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 dirty="0"/>
          </a:p>
        </p:txBody>
      </p:sp>
    </p:spTree>
  </p:cSld>
  <p:clrMapOvr>
    <a:masterClrMapping/>
  </p:clrMapOvr>
  <p:transition spd="slow">
    <p:checker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0300124A-164E-4297-9CB5-7A5FDAA39477}" type="datetimeFigureOut">
              <a:rPr lang="ru-RU" smtClean="0"/>
              <a:pPr/>
              <a:t>23.04.2018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95AEEDE4-2FB0-4DEB-A3FE-1E17564E7EC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checker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00124A-164E-4297-9CB5-7A5FDAA39477}" type="datetimeFigureOut">
              <a:rPr lang="ru-RU" smtClean="0"/>
              <a:pPr/>
              <a:t>23.04.2018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AEEDE4-2FB0-4DEB-A3FE-1E17564E7EC0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  <p:transition spd="slow">
    <p:checker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00124A-164E-4297-9CB5-7A5FDAA39477}" type="datetimeFigureOut">
              <a:rPr lang="ru-RU" smtClean="0"/>
              <a:pPr/>
              <a:t>23.04.2018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AEEDE4-2FB0-4DEB-A3FE-1E17564E7EC0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  <p:transition spd="slow">
    <p:checker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0300124A-164E-4297-9CB5-7A5FDAA39477}" type="datetimeFigureOut">
              <a:rPr lang="ru-RU" smtClean="0"/>
              <a:pPr/>
              <a:t>23.04.2018</a:t>
            </a:fld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95AEEDE4-2FB0-4DEB-A3FE-1E17564E7EC0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 dirty="0"/>
          </a:p>
        </p:txBody>
      </p:sp>
    </p:spTree>
  </p:cSld>
  <p:clrMapOvr>
    <a:masterClrMapping/>
  </p:clrMapOvr>
  <p:transition spd="slow">
    <p:checker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00124A-164E-4297-9CB5-7A5FDAA39477}" type="datetimeFigureOut">
              <a:rPr lang="ru-RU" smtClean="0"/>
              <a:pPr/>
              <a:t>23.04.2018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AEEDE4-2FB0-4DEB-A3FE-1E17564E7EC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checker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0300124A-164E-4297-9CB5-7A5FDAA39477}" type="datetimeFigureOut">
              <a:rPr lang="ru-RU" smtClean="0"/>
              <a:pPr/>
              <a:t>23.04.2018</a:t>
            </a:fld>
            <a:endParaRPr lang="ru-RU" dirty="0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95AEEDE4-2FB0-4DEB-A3FE-1E17564E7EC0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checker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0300124A-164E-4297-9CB5-7A5FDAA39477}" type="datetimeFigureOut">
              <a:rPr lang="ru-RU" smtClean="0"/>
              <a:pPr/>
              <a:t>23.04.2018</a:t>
            </a:fld>
            <a:endParaRPr lang="ru-RU" dirty="0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95AEEDE4-2FB0-4DEB-A3FE-1E17564E7EC0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 dirty="0"/>
          </a:p>
        </p:txBody>
      </p:sp>
    </p:spTree>
  </p:cSld>
  <p:clrMapOvr>
    <a:masterClrMapping/>
  </p:clrMapOvr>
  <p:transition spd="slow">
    <p:checker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00124A-164E-4297-9CB5-7A5FDAA39477}" type="datetimeFigureOut">
              <a:rPr lang="ru-RU" smtClean="0"/>
              <a:pPr/>
              <a:t>23.04.2018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AEEDE4-2FB0-4DEB-A3FE-1E17564E7EC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checker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00124A-164E-4297-9CB5-7A5FDAA39477}" type="datetimeFigureOut">
              <a:rPr lang="ru-RU" smtClean="0"/>
              <a:pPr/>
              <a:t>23.04.2018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AEEDE4-2FB0-4DEB-A3FE-1E17564E7EC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checker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6000">
              <a:srgbClr val="90D24E"/>
            </a:gs>
            <a:gs pos="62000">
              <a:schemeClr val="bg2">
                <a:tint val="92000"/>
                <a:shade val="66000"/>
                <a:satMod val="110000"/>
                <a:lumMod val="80000"/>
              </a:schemeClr>
            </a:gs>
            <a:gs pos="100000">
              <a:schemeClr val="bg2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0300124A-164E-4297-9CB5-7A5FDAA39477}" type="datetimeFigureOut">
              <a:rPr lang="ru-RU" smtClean="0"/>
              <a:pPr/>
              <a:t>23.04.2018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95AEEDE4-2FB0-4DEB-A3FE-1E17564E7EC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>
    <p:checker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gif"/><Relationship Id="rId3" Type="http://schemas.openxmlformats.org/officeDocument/2006/relationships/image" Target="../media/image7.jpeg"/><Relationship Id="rId7" Type="http://schemas.openxmlformats.org/officeDocument/2006/relationships/image" Target="../media/image11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gif"/><Relationship Id="rId5" Type="http://schemas.openxmlformats.org/officeDocument/2006/relationships/image" Target="../media/image9.gif"/><Relationship Id="rId4" Type="http://schemas.openxmlformats.org/officeDocument/2006/relationships/image" Target="../media/image8.gif"/><Relationship Id="rId9" Type="http://schemas.openxmlformats.org/officeDocument/2006/relationships/image" Target="../media/image13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19.jpeg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8.gif"/><Relationship Id="rId5" Type="http://schemas.openxmlformats.org/officeDocument/2006/relationships/image" Target="../media/image17.gif"/><Relationship Id="rId4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gif"/><Relationship Id="rId3" Type="http://schemas.openxmlformats.org/officeDocument/2006/relationships/image" Target="../media/image23.png"/><Relationship Id="rId7" Type="http://schemas.openxmlformats.org/officeDocument/2006/relationships/image" Target="../media/image27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gif"/><Relationship Id="rId5" Type="http://schemas.openxmlformats.org/officeDocument/2006/relationships/image" Target="../media/image25.gif"/><Relationship Id="rId10" Type="http://schemas.openxmlformats.org/officeDocument/2006/relationships/image" Target="../media/image30.gif"/><Relationship Id="rId4" Type="http://schemas.openxmlformats.org/officeDocument/2006/relationships/image" Target="../media/image24.jpeg"/><Relationship Id="rId9" Type="http://schemas.openxmlformats.org/officeDocument/2006/relationships/image" Target="../media/image29.gi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gif"/><Relationship Id="rId3" Type="http://schemas.openxmlformats.org/officeDocument/2006/relationships/image" Target="../media/image31.png"/><Relationship Id="rId7" Type="http://schemas.openxmlformats.org/officeDocument/2006/relationships/image" Target="../media/image35.gif"/><Relationship Id="rId12" Type="http://schemas.openxmlformats.org/officeDocument/2006/relationships/image" Target="../media/image40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jpeg"/><Relationship Id="rId11" Type="http://schemas.openxmlformats.org/officeDocument/2006/relationships/image" Target="../media/image39.gif"/><Relationship Id="rId5" Type="http://schemas.openxmlformats.org/officeDocument/2006/relationships/image" Target="../media/image33.jpeg"/><Relationship Id="rId10" Type="http://schemas.openxmlformats.org/officeDocument/2006/relationships/image" Target="../media/image38.gif"/><Relationship Id="rId4" Type="http://schemas.openxmlformats.org/officeDocument/2006/relationships/image" Target="../media/image32.jpeg"/><Relationship Id="rId9" Type="http://schemas.openxmlformats.org/officeDocument/2006/relationships/image" Target="../media/image37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7" Type="http://schemas.openxmlformats.org/officeDocument/2006/relationships/image" Target="../media/image45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4.jpeg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0.gif"/><Relationship Id="rId4" Type="http://schemas.openxmlformats.org/officeDocument/2006/relationships/image" Target="../media/image49.gi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5.jpeg"/><Relationship Id="rId5" Type="http://schemas.openxmlformats.org/officeDocument/2006/relationships/image" Target="../media/image54.jpeg"/><Relationship Id="rId4" Type="http://schemas.openxmlformats.org/officeDocument/2006/relationships/image" Target="../media/image5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8.jpeg"/><Relationship Id="rId4" Type="http://schemas.openxmlformats.org/officeDocument/2006/relationships/image" Target="../media/image5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8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jpeg"/><Relationship Id="rId3" Type="http://schemas.openxmlformats.org/officeDocument/2006/relationships/image" Target="../media/image71.jpeg"/><Relationship Id="rId7" Type="http://schemas.openxmlformats.org/officeDocument/2006/relationships/image" Target="../media/image75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4.jpeg"/><Relationship Id="rId5" Type="http://schemas.openxmlformats.org/officeDocument/2006/relationships/image" Target="../media/image73.jpeg"/><Relationship Id="rId4" Type="http://schemas.openxmlformats.org/officeDocument/2006/relationships/image" Target="../media/image72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7" Type="http://schemas.openxmlformats.org/officeDocument/2006/relationships/image" Target="../media/image82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1.jpeg"/><Relationship Id="rId5" Type="http://schemas.openxmlformats.org/officeDocument/2006/relationships/image" Target="../media/image80.jpeg"/><Relationship Id="rId4" Type="http://schemas.openxmlformats.org/officeDocument/2006/relationships/image" Target="../media/image79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gif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6.gif"/><Relationship Id="rId4" Type="http://schemas.openxmlformats.org/officeDocument/2006/relationships/image" Target="../media/image85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fon-zvezdochki-lilovyy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71600" y="2132856"/>
            <a:ext cx="7786742" cy="1702160"/>
          </a:xfrm>
        </p:spPr>
        <p:txBody>
          <a:bodyPr>
            <a:noAutofit/>
          </a:bodyPr>
          <a:lstStyle/>
          <a:p>
            <a:pPr algn="ctr"/>
            <a:r>
              <a:rPr lang="ru-RU" sz="6600" b="0" cap="none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2">
                    <a:lumMod val="90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Чудесные кристаллы.</a:t>
            </a:r>
            <a:endParaRPr lang="ru-RU" sz="4000" b="0" cap="none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2">
                  <a:lumMod val="90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468742" y="4365104"/>
            <a:ext cx="3675258" cy="2071702"/>
          </a:xfrm>
        </p:spPr>
        <p:txBody>
          <a:bodyPr>
            <a:noAutofit/>
          </a:bodyPr>
          <a:lstStyle/>
          <a:p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Автор проекта:                                                 Голоднюк Ксения Николаевна</a:t>
            </a:r>
          </a:p>
          <a:p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ученица 9класс</a:t>
            </a:r>
          </a:p>
          <a:p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МОУ «Езвинская СОШ»</a:t>
            </a:r>
          </a:p>
          <a:p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Калининского района </a:t>
            </a:r>
          </a:p>
          <a:p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Тверской области</a:t>
            </a:r>
            <a:endParaRPr lang="ru-RU" sz="2000" i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625" name="Rectangle 1"/>
          <p:cNvSpPr>
            <a:spLocks noChangeArrowheads="1"/>
          </p:cNvSpPr>
          <p:nvPr/>
        </p:nvSpPr>
        <p:spPr bwMode="auto">
          <a:xfrm>
            <a:off x="1187624" y="430505"/>
            <a:ext cx="5904656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Министерство образования и науки Российской федерации</a:t>
            </a:r>
            <a:endParaRPr kumimoji="0" lang="ru-RU" altLang="ja-JP" sz="1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Муниципальное общеобразовательное учреждение</a:t>
            </a:r>
            <a:endParaRPr kumimoji="0" lang="ru-RU" altLang="ja-JP" sz="1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ja-JP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«Езвинская средняя общеобразовательная школа»</a:t>
            </a:r>
            <a:endParaRPr kumimoji="0" lang="ru-RU" altLang="ja-JP" sz="1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11560" y="1700808"/>
            <a:ext cx="828092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УЧЕБНО-ИССЛЕДОВАТЕЛЬСКИЙ  ПРОЕКТ </a:t>
            </a:r>
            <a:endParaRPr lang="ru-RU" sz="2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626" name="Rectangle 2"/>
          <p:cNvSpPr>
            <a:spLocks noChangeArrowheads="1"/>
          </p:cNvSpPr>
          <p:nvPr/>
        </p:nvSpPr>
        <p:spPr bwMode="auto">
          <a:xfrm>
            <a:off x="0" y="4447569"/>
            <a:ext cx="4788024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ja-JP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Координатор проекта:</a:t>
            </a:r>
            <a:endParaRPr lang="ru-RU" altLang="ja-JP" sz="16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ja-JP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Маркелова Валентина Владиславовна</a:t>
            </a:r>
            <a:endParaRPr kumimoji="0" lang="ru-RU" altLang="ja-JP" sz="16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ja-JP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учитель химии и биологии </a:t>
            </a:r>
            <a:endParaRPr kumimoji="0" lang="ru-RU" altLang="ja-JP" sz="16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ja-JP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МОУ «Езвинская СОШ»</a:t>
            </a:r>
            <a:endParaRPr kumimoji="0" lang="ru-RU" altLang="ja-JP" sz="16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ja-JP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Калининский район                                                                                                 Тверская область</a:t>
            </a:r>
            <a:r>
              <a:rPr kumimoji="0" lang="ru-RU" altLang="ja-JP" sz="16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endParaRPr kumimoji="0" lang="ru-RU" altLang="ja-JP" sz="28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Рисунок 9" descr="giphy.gif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4139952" y="5157192"/>
            <a:ext cx="997799" cy="1296144"/>
          </a:xfrm>
          <a:prstGeom prst="rect">
            <a:avLst/>
          </a:prstGeom>
        </p:spPr>
      </p:pic>
      <p:pic>
        <p:nvPicPr>
          <p:cNvPr id="11" name="Рисунок 10" descr="giphy.gif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0" y="2492896"/>
            <a:ext cx="1251248" cy="1625375"/>
          </a:xfrm>
          <a:prstGeom prst="rect">
            <a:avLst/>
          </a:prstGeom>
        </p:spPr>
      </p:pic>
      <p:pic>
        <p:nvPicPr>
          <p:cNvPr id="13" name="Рисунок 12" descr="giphy.gif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7380312" y="476672"/>
            <a:ext cx="997799" cy="1296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30793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img2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857224" y="282339"/>
            <a:ext cx="7819232" cy="6278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ja-JP" sz="2400" b="1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Цель исследования: </a:t>
            </a:r>
            <a:endParaRPr kumimoji="0" lang="ru-RU" altLang="ja-JP" sz="2400" b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ja-JP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1. Найти информацию о природных кристаллах</a:t>
            </a:r>
            <a:endParaRPr kumimoji="0" lang="ru-RU" altLang="ja-JP" sz="24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ja-JP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2. Искусственные кристаллы</a:t>
            </a:r>
            <a:endParaRPr kumimoji="0" lang="ru-RU" altLang="ja-JP" sz="24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ja-JP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3. Выращивание  кристаллов в школьной лаборатории </a:t>
            </a:r>
            <a:endParaRPr kumimoji="0" lang="ru-RU" altLang="ja-JP" sz="24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ja-JP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4.Осветить применение кристаллов</a:t>
            </a:r>
            <a:endParaRPr kumimoji="0" lang="ru-RU" altLang="ja-JP" sz="24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ja-JP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5.Выяснить, почему человек издавна обращает внимание на некоторые кристаллы и называет их драгоценными, за какие свойства и качества.</a:t>
            </a:r>
            <a:endParaRPr kumimoji="0" lang="ru-RU" altLang="ja-JP" sz="24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altLang="ja-JP" sz="2400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ja-JP" sz="2400" b="1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Задачи работы:</a:t>
            </a:r>
            <a:endParaRPr kumimoji="0" lang="ru-RU" altLang="ja-JP" sz="2400" b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altLang="ja-JP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1.Узнать что такое природные, искусственные кристаллы.</a:t>
            </a:r>
            <a:endParaRPr kumimoji="0" lang="ru-RU" altLang="ja-JP" sz="24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ja-JP" sz="2400" b="0" i="0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2</a:t>
            </a:r>
            <a:r>
              <a:rPr kumimoji="0" lang="ru-RU" altLang="ja-JP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Познакомиться с применением твердых и жидких кристаллов;</a:t>
            </a:r>
            <a:endParaRPr kumimoji="0" lang="ru-RU" altLang="ja-JP" sz="24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ja-JP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3.Вырастить кристаллы дома и в школе из сахара, готового препарата, медного купороса и других веществ</a:t>
            </a:r>
            <a:endParaRPr kumimoji="0" lang="ru-RU" altLang="ja-JP" sz="24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ja-JP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4.Освятить широкое применение кристаллов.</a:t>
            </a:r>
            <a:endParaRPr kumimoji="0" lang="ru-RU" altLang="ja-JP" sz="20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ja-JP" sz="18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FlyingSlaidPrew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8673" name="Rectangle 1"/>
          <p:cNvSpPr>
            <a:spLocks noChangeArrowheads="1"/>
          </p:cNvSpPr>
          <p:nvPr/>
        </p:nvSpPr>
        <p:spPr bwMode="auto">
          <a:xfrm>
            <a:off x="0" y="260648"/>
            <a:ext cx="7786742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ja-JP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        </a:t>
            </a:r>
            <a:r>
              <a:rPr kumimoji="0" lang="ru-RU" altLang="ja-JP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Не то, что мните вы природа:</a:t>
            </a:r>
            <a:endParaRPr kumimoji="0" lang="ru-RU" altLang="ja-JP" sz="2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ja-JP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        Не слепок, не бездушный лик,-</a:t>
            </a:r>
            <a:endParaRPr kumimoji="0" lang="ru-RU" altLang="ja-JP" sz="2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ja-JP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        В ней есть душа, в ней есть свобода</a:t>
            </a:r>
            <a:endParaRPr kumimoji="0" lang="ru-RU" altLang="ja-JP" sz="2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ja-JP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        В ней есть любовь, в ней есть язык</a:t>
            </a:r>
            <a:r>
              <a:rPr kumimoji="0" lang="ru-RU" altLang="ja-JP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latin typeface="Calibri"/>
                <a:ea typeface="Times New Roman" pitchFamily="18" charset="0"/>
                <a:cs typeface="Times New Roman" pitchFamily="18" charset="0"/>
              </a:rPr>
              <a:t>…</a:t>
            </a:r>
            <a:endParaRPr kumimoji="0" lang="ru-RU" altLang="ja-JP" sz="2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ja-JP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                    Ф.И. Тютчев   </a:t>
            </a:r>
            <a:endParaRPr kumimoji="0" lang="ru-RU" altLang="ja-JP" sz="2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Рисунок 2" descr="https://tvoi-uvelirr.ru/wp-content/uploads/2013/11/gig99.jpg"/>
          <p:cNvPicPr/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979712" y="2276872"/>
            <a:ext cx="6794590" cy="43628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tumblr_oeyc8crMZg1qzn6p7o1_400.gif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 rot="2218580">
            <a:off x="2661768" y="3775847"/>
            <a:ext cx="802699" cy="10996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tumblr_oeyc8crMZg1qzn6p7o1_400.gif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 rot="1965472">
            <a:off x="4116586" y="3849308"/>
            <a:ext cx="909098" cy="12454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tumblr_oeyc8crMZg1qzn6p7o1_400.gif"/>
          <p:cNvPicPr>
            <a:picLocks noChangeAspect="1"/>
          </p:cNvPicPr>
          <p:nvPr/>
        </p:nvPicPr>
        <p:blipFill>
          <a:blip r:embed="rId6" cstate="email"/>
          <a:stretch>
            <a:fillRect/>
          </a:stretch>
        </p:blipFill>
        <p:spPr>
          <a:xfrm rot="5400000">
            <a:off x="7608928" y="2552312"/>
            <a:ext cx="846532" cy="11597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 descr="tumblr_oeyc8crMZg1qzn6p7o1_400.gif"/>
          <p:cNvPicPr>
            <a:picLocks noChangeAspect="1"/>
          </p:cNvPicPr>
          <p:nvPr/>
        </p:nvPicPr>
        <p:blipFill>
          <a:blip r:embed="rId7" cstate="email"/>
          <a:stretch>
            <a:fillRect/>
          </a:stretch>
        </p:blipFill>
        <p:spPr>
          <a:xfrm rot="1277985">
            <a:off x="6516216" y="3717032"/>
            <a:ext cx="722182" cy="9893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 descr="tumblr_oeyc8crMZg1qzn6p7o1_400.gif"/>
          <p:cNvPicPr>
            <a:picLocks noChangeAspect="1"/>
          </p:cNvPicPr>
          <p:nvPr/>
        </p:nvPicPr>
        <p:blipFill>
          <a:blip r:embed="rId8" cstate="email"/>
          <a:stretch>
            <a:fillRect/>
          </a:stretch>
        </p:blipFill>
        <p:spPr>
          <a:xfrm rot="2757948">
            <a:off x="4827214" y="4222007"/>
            <a:ext cx="962399" cy="13184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 descr="tumblr_oeyc8crMZg1qzn6p7o1_400.gif"/>
          <p:cNvPicPr>
            <a:picLocks noChangeAspect="1"/>
          </p:cNvPicPr>
          <p:nvPr/>
        </p:nvPicPr>
        <p:blipFill>
          <a:blip r:embed="rId9" cstate="email"/>
          <a:stretch>
            <a:fillRect/>
          </a:stretch>
        </p:blipFill>
        <p:spPr>
          <a:xfrm rot="1476294">
            <a:off x="5498527" y="2834594"/>
            <a:ext cx="860892" cy="117942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189701_html_3a670027.gif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51720" y="0"/>
            <a:ext cx="5512576" cy="764704"/>
          </a:xfrm>
        </p:spPr>
        <p:txBody>
          <a:bodyPr>
            <a:normAutofit/>
          </a:bodyPr>
          <a:lstStyle/>
          <a:p>
            <a:pPr algn="ctr"/>
            <a:r>
              <a:rPr lang="ru-RU" sz="4000" b="1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Кристалл - это что?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1052736"/>
            <a:ext cx="828092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КРИСТАЛЛЫ (от греческого ϰρύσταλλος – лёд; горный хрусталь)-  это твердое вещество, имеющие естественную внешнюю форму правильных симметричных многогранников.</a:t>
            </a:r>
            <a:endParaRPr lang="ru-RU" sz="20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21135" y="1916832"/>
            <a:ext cx="3622865" cy="299135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2348880"/>
            <a:ext cx="4214842" cy="314327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Рисунок 6" descr="emrRlMG.gif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2771800" y="2492896"/>
            <a:ext cx="3384376" cy="43320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 descr="t1008854.gif"/>
          <p:cNvPicPr>
            <a:picLocks noChangeAspect="1"/>
          </p:cNvPicPr>
          <p:nvPr/>
        </p:nvPicPr>
        <p:blipFill>
          <a:blip r:embed="rId6" cstate="email"/>
          <a:stretch>
            <a:fillRect/>
          </a:stretch>
        </p:blipFill>
        <p:spPr>
          <a:xfrm>
            <a:off x="7020272" y="4550701"/>
            <a:ext cx="1730474" cy="230729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 descr="10_cut_glass.jpg"/>
          <p:cNvPicPr>
            <a:picLocks noChangeAspect="1"/>
          </p:cNvPicPr>
          <p:nvPr/>
        </p:nvPicPr>
        <p:blipFill>
          <a:blip r:embed="rId7" cstate="email"/>
          <a:stretch>
            <a:fillRect/>
          </a:stretch>
        </p:blipFill>
        <p:spPr>
          <a:xfrm>
            <a:off x="0" y="2018455"/>
            <a:ext cx="2790804" cy="48395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1464020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NightOrhidSlaidPrew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42852"/>
            <a:ext cx="8175852" cy="693860"/>
          </a:xfrm>
        </p:spPr>
        <p:txBody>
          <a:bodyPr>
            <a:noAutofit/>
          </a:bodyPr>
          <a:lstStyle/>
          <a:p>
            <a:r>
              <a:rPr lang="ru-RU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Возникновение кристаллов </a:t>
            </a:r>
            <a:r>
              <a:rPr lang="ru-RU" sz="32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природе :</a:t>
            </a:r>
            <a:endParaRPr lang="ru-RU" sz="32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0936332">
            <a:off x="5336489" y="866385"/>
            <a:ext cx="3468409" cy="351264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498765">
            <a:off x="140081" y="1195410"/>
            <a:ext cx="4742628" cy="321839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409" name="Rectangle 1"/>
          <p:cNvSpPr>
            <a:spLocks noChangeArrowheads="1"/>
          </p:cNvSpPr>
          <p:nvPr/>
        </p:nvSpPr>
        <p:spPr bwMode="auto">
          <a:xfrm>
            <a:off x="0" y="4611231"/>
            <a:ext cx="6301364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ja-JP" sz="200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Вопрос о происхождении большинства минералов в природе тесно связан со сложной проблемой происхождения и развития Земли. Многие минералы и горные породы образовались при охлаждении земной коры подобно тому, как образуется лед при замерзании воды. Многие минералы возникли из пересыщенных водных растворов. </a:t>
            </a:r>
            <a:endParaRPr kumimoji="0" lang="ru-RU" altLang="ja-JP" sz="200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364749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FlyingSlaidPrew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06146">
            <a:off x="5383760" y="1606191"/>
            <a:ext cx="4219276" cy="558924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Рисунок 3" descr="Картинки по запросу сталактит и сталагмит"/>
          <p:cNvPicPr/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5580112" cy="47971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214282" y="4643446"/>
            <a:ext cx="850112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/>
              <a:t>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Подобным образом образуются и кристаллы некоторых минералов. Например, летучие пары соединений борного ангидрида (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3), оседая на стенках пустот и трещин остывающей магмы, образуют кристаллы турмалина, иногда  и других веществ, достигающих поверхности Земли в виде пара.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giphy.gif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 rot="11013685">
            <a:off x="3090632" y="283958"/>
            <a:ext cx="782136" cy="1015997"/>
          </a:xfrm>
          <a:prstGeom prst="rect">
            <a:avLst/>
          </a:prstGeom>
        </p:spPr>
      </p:pic>
      <p:pic>
        <p:nvPicPr>
          <p:cNvPr id="9" name="Рисунок 8" descr="giphy.gif"/>
          <p:cNvPicPr>
            <a:picLocks noChangeAspect="1"/>
          </p:cNvPicPr>
          <p:nvPr/>
        </p:nvPicPr>
        <p:blipFill>
          <a:blip r:embed="rId6" cstate="email"/>
          <a:stretch>
            <a:fillRect/>
          </a:stretch>
        </p:blipFill>
        <p:spPr>
          <a:xfrm rot="11224350">
            <a:off x="2606137" y="221867"/>
            <a:ext cx="661208" cy="858911"/>
          </a:xfrm>
          <a:prstGeom prst="rect">
            <a:avLst/>
          </a:prstGeom>
        </p:spPr>
      </p:pic>
      <p:pic>
        <p:nvPicPr>
          <p:cNvPr id="10" name="Рисунок 9" descr="giphy.gif"/>
          <p:cNvPicPr>
            <a:picLocks noChangeAspect="1"/>
          </p:cNvPicPr>
          <p:nvPr/>
        </p:nvPicPr>
        <p:blipFill>
          <a:blip r:embed="rId7" cstate="email"/>
          <a:stretch>
            <a:fillRect/>
          </a:stretch>
        </p:blipFill>
        <p:spPr>
          <a:xfrm rot="9950800">
            <a:off x="4200053" y="840095"/>
            <a:ext cx="860841" cy="1118234"/>
          </a:xfrm>
          <a:prstGeom prst="rect">
            <a:avLst/>
          </a:prstGeom>
        </p:spPr>
      </p:pic>
      <p:pic>
        <p:nvPicPr>
          <p:cNvPr id="11" name="Рисунок 10" descr="tumblr_oeyc8crMZg1qzn6p7o1_400.gif"/>
          <p:cNvPicPr>
            <a:picLocks noChangeAspect="1"/>
          </p:cNvPicPr>
          <p:nvPr/>
        </p:nvPicPr>
        <p:blipFill>
          <a:blip r:embed="rId8" cstate="email"/>
          <a:stretch>
            <a:fillRect/>
          </a:stretch>
        </p:blipFill>
        <p:spPr>
          <a:xfrm rot="12045338">
            <a:off x="557153" y="290647"/>
            <a:ext cx="768501" cy="10528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Рисунок 11" descr="tumblr_oeyc8crMZg1qzn6p7o1_400.gif"/>
          <p:cNvPicPr>
            <a:picLocks noChangeAspect="1"/>
          </p:cNvPicPr>
          <p:nvPr/>
        </p:nvPicPr>
        <p:blipFill>
          <a:blip r:embed="rId9" cstate="email"/>
          <a:stretch>
            <a:fillRect/>
          </a:stretch>
        </p:blipFill>
        <p:spPr>
          <a:xfrm rot="12045338">
            <a:off x="2444011" y="1291693"/>
            <a:ext cx="715265" cy="9799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Рисунок 12" descr="tumblr_oeyc8crMZg1qzn6p7o1_400.gif"/>
          <p:cNvPicPr>
            <a:picLocks noChangeAspect="1"/>
          </p:cNvPicPr>
          <p:nvPr/>
        </p:nvPicPr>
        <p:blipFill>
          <a:blip r:embed="rId10" cstate="email"/>
          <a:stretch>
            <a:fillRect/>
          </a:stretch>
        </p:blipFill>
        <p:spPr>
          <a:xfrm rot="13101051">
            <a:off x="791651" y="1360999"/>
            <a:ext cx="567861" cy="7779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3509975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 descr="FlyingSlaidPrew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052736"/>
            <a:ext cx="7416824" cy="93180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Рисунок 5" descr="Рисунок6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3275856" y="5229200"/>
            <a:ext cx="2117819" cy="187220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 descr="Рисунок16.jp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5580112" y="4878348"/>
            <a:ext cx="1642290" cy="19796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Рисунок 12" descr="Рисунок11.jpg"/>
          <p:cNvPicPr>
            <a:picLocks noChangeAspect="1"/>
          </p:cNvPicPr>
          <p:nvPr/>
        </p:nvPicPr>
        <p:blipFill>
          <a:blip r:embed="rId6" cstate="email"/>
          <a:stretch>
            <a:fillRect/>
          </a:stretch>
        </p:blipFill>
        <p:spPr>
          <a:xfrm>
            <a:off x="7150608" y="4797152"/>
            <a:ext cx="1993392" cy="182270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" name="Рисунок 15" descr="0_749a3_ab06fb21_M.gif"/>
          <p:cNvPicPr>
            <a:picLocks noChangeAspect="1"/>
          </p:cNvPicPr>
          <p:nvPr/>
        </p:nvPicPr>
        <p:blipFill>
          <a:blip r:embed="rId7" cstate="email"/>
          <a:stretch>
            <a:fillRect/>
          </a:stretch>
        </p:blipFill>
        <p:spPr>
          <a:xfrm>
            <a:off x="7048500" y="-315416"/>
            <a:ext cx="2095500" cy="2095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" name="Рисунок 16" descr="pic.gif"/>
          <p:cNvPicPr>
            <a:picLocks noChangeAspect="1"/>
          </p:cNvPicPr>
          <p:nvPr/>
        </p:nvPicPr>
        <p:blipFill>
          <a:blip r:embed="rId8" cstate="email"/>
          <a:stretch>
            <a:fillRect/>
          </a:stretch>
        </p:blipFill>
        <p:spPr>
          <a:xfrm rot="16674211">
            <a:off x="-276752" y="198697"/>
            <a:ext cx="2469306" cy="1643632"/>
          </a:xfrm>
          <a:prstGeom prst="rect">
            <a:avLst/>
          </a:prstGeom>
        </p:spPr>
      </p:pic>
      <p:pic>
        <p:nvPicPr>
          <p:cNvPr id="19" name="Рисунок 18" descr="216784481a015477ee0fbeb91c6o.gif"/>
          <p:cNvPicPr>
            <a:picLocks noChangeAspect="1"/>
          </p:cNvPicPr>
          <p:nvPr/>
        </p:nvPicPr>
        <p:blipFill>
          <a:blip r:embed="rId9" cstate="email"/>
          <a:stretch>
            <a:fillRect/>
          </a:stretch>
        </p:blipFill>
        <p:spPr>
          <a:xfrm rot="3096964">
            <a:off x="12901" y="4735749"/>
            <a:ext cx="2381250" cy="1828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" name="Рисунок 19" descr="1140217.gif"/>
          <p:cNvPicPr>
            <a:picLocks noChangeAspect="1"/>
          </p:cNvPicPr>
          <p:nvPr/>
        </p:nvPicPr>
        <p:blipFill>
          <a:blip r:embed="rId10" cstate="email"/>
          <a:stretch>
            <a:fillRect/>
          </a:stretch>
        </p:blipFill>
        <p:spPr>
          <a:xfrm>
            <a:off x="3491880" y="1556792"/>
            <a:ext cx="1512168" cy="20162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1" name="Рисунок 20" descr="939006.gif"/>
          <p:cNvPicPr>
            <a:picLocks noChangeAspect="1"/>
          </p:cNvPicPr>
          <p:nvPr/>
        </p:nvPicPr>
        <p:blipFill>
          <a:blip r:embed="rId11" cstate="email"/>
          <a:stretch>
            <a:fillRect/>
          </a:stretch>
        </p:blipFill>
        <p:spPr>
          <a:xfrm>
            <a:off x="6588224" y="1916832"/>
            <a:ext cx="2061102" cy="27481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2" name="Рисунок 21" descr="90363410_rubin.gif"/>
          <p:cNvPicPr>
            <a:picLocks noChangeAspect="1"/>
          </p:cNvPicPr>
          <p:nvPr/>
        </p:nvPicPr>
        <p:blipFill>
          <a:blip r:embed="rId12" cstate="email"/>
          <a:stretch>
            <a:fillRect/>
          </a:stretch>
        </p:blipFill>
        <p:spPr>
          <a:xfrm rot="2346072">
            <a:off x="-54439" y="2347734"/>
            <a:ext cx="1877010" cy="1764107"/>
          </a:xfrm>
          <a:prstGeom prst="rect">
            <a:avLst/>
          </a:prstGeom>
        </p:spPr>
      </p:pic>
    </p:spTree>
  </p:cSld>
  <p:clrMapOvr>
    <a:masterClrMapping/>
  </p:clrMapOvr>
  <p:transition spd="slow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img2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332656"/>
            <a:ext cx="6448680" cy="648072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Жемчуг это тоже кристалл</a:t>
            </a:r>
            <a:r>
              <a:rPr lang="ru-RU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ru-RU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145" name="Rectangle 1"/>
          <p:cNvSpPr>
            <a:spLocks noChangeArrowheads="1"/>
          </p:cNvSpPr>
          <p:nvPr/>
        </p:nvSpPr>
        <p:spPr bwMode="auto">
          <a:xfrm>
            <a:off x="683568" y="1124744"/>
            <a:ext cx="792088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995863" algn="l"/>
              </a:tabLst>
            </a:pPr>
            <a:r>
              <a:rPr kumimoji="0" lang="ru-RU" altLang="ja-JP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Жемчуг — очень хрупкий и нежный драгоценный камень (кристалл).</a:t>
            </a:r>
            <a:endParaRPr kumimoji="0" lang="ru-RU" altLang="ja-JP" sz="32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 descr="b72e8294fc42244ea7e9c9cd90185e34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835464" y="2060848"/>
            <a:ext cx="7480952" cy="43924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204864"/>
            <a:ext cx="3370261" cy="572556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03324" y="3501008"/>
            <a:ext cx="4540676" cy="554245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Рисунок 11" descr="1367242657_02.jpg"/>
          <p:cNvPicPr>
            <a:picLocks noChangeAspect="1"/>
          </p:cNvPicPr>
          <p:nvPr/>
        </p:nvPicPr>
        <p:blipFill>
          <a:blip r:embed="rId6" cstate="email"/>
          <a:stretch>
            <a:fillRect/>
          </a:stretch>
        </p:blipFill>
        <p:spPr>
          <a:xfrm>
            <a:off x="323528" y="1988840"/>
            <a:ext cx="4762500" cy="42957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Рисунок 12" descr="10407297_24b4a6eb.jpg"/>
          <p:cNvPicPr>
            <a:picLocks noChangeAspect="1"/>
          </p:cNvPicPr>
          <p:nvPr/>
        </p:nvPicPr>
        <p:blipFill>
          <a:blip r:embed="rId7" cstate="email"/>
          <a:srcRect/>
          <a:stretch>
            <a:fillRect/>
          </a:stretch>
        </p:blipFill>
        <p:spPr>
          <a:xfrm>
            <a:off x="4932040" y="1988840"/>
            <a:ext cx="4186750" cy="43204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4997960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FlyingSlaidPrew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0"/>
            <a:ext cx="7056784" cy="668584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Сталактиты и сталагмиты. 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700808"/>
            <a:ext cx="4138335" cy="280831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043608" y="764704"/>
            <a:ext cx="712879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– это наша природа настолько поразительна и безгранична, что каждому ее чуду, мы не перестаем удивляться.</a:t>
            </a:r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5656" y="1628800"/>
            <a:ext cx="4171676" cy="293123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4932040" y="4572008"/>
            <a:ext cx="385480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 пещерах из-за постепенного отложения кальциевых солей скапливаются и вырастают сталактиты и сталагмиты.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39552" y="4919008"/>
            <a:ext cx="432048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Вода, которая стекает с них на землю,  образует сталактиты. Это очень долгий процесс, но в один прекрасный момент сталактиты и сталагмиты могут встретиться и срастись. 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644545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img2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" name="Рисунок 1" descr="http://firetrip.me/wp-content/uploads/2017/09/cueva-de-los-cristales.jpg"/>
          <p:cNvPicPr/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95536" y="332656"/>
            <a:ext cx="8352928" cy="604867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 descr="giphy.gif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 rot="11348748">
            <a:off x="3605902" y="3489534"/>
            <a:ext cx="850004" cy="1104158"/>
          </a:xfrm>
          <a:prstGeom prst="rect">
            <a:avLst/>
          </a:prstGeom>
        </p:spPr>
      </p:pic>
      <p:pic>
        <p:nvPicPr>
          <p:cNvPr id="6" name="Рисунок 5" descr="giphy.gif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 rot="11348748">
            <a:off x="2875897" y="2785442"/>
            <a:ext cx="1074498" cy="139577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img2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548680"/>
            <a:ext cx="7467600" cy="652934"/>
          </a:xfrm>
        </p:spPr>
        <p:txBody>
          <a:bodyPr/>
          <a:lstStyle/>
          <a:p>
            <a:r>
              <a:rPr lang="ru-RU" dirty="0"/>
              <a:t> </a:t>
            </a:r>
            <a:r>
              <a:rPr lang="ru-RU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Кристаллы в организме человека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611560" y="1196752"/>
            <a:ext cx="7704856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/>
              <a:t>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В организме человека тоже есть кристаллы, которые образуются в мочеполовой системе, при неправильном питании, образе жизни. Это, ураты, фосфаты, мочекислые соли, оксолаты, цистины. Они имеют различные формы, нередко красивые, но мешающие нормальному образу жизни.</a:t>
            </a:r>
          </a:p>
          <a:p>
            <a:pPr algn="just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         На зубах нередко образуется зубной камень «брушит». Кристаллы брушита имеют клиновидную форму. Их накопление приводит к формированию слабоминерализованного, легко удаляемого зубного камня. Помимо брушита образуются другие виды кристаллов. Это витлокит, монетит, октокальций фосфат, гидроксиапатит и другие апатиты. </a:t>
            </a:r>
          </a:p>
          <a:p>
            <a:pPr algn="just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xmlns="" val="2371946607"/>
      </p:ext>
    </p:extLst>
  </p:cSld>
  <p:clrMapOvr>
    <a:masterClrMapping/>
  </p:clrMapOvr>
  <p:transition spd="slow">
    <p:checker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img2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" name="Рисунок 1" descr="ÐÐ°ÑÑÐ¸Ð½ÐºÐ¸ Ð¿Ð¾ Ð·Ð°Ð¿ÑÐ¾ÑÑ ÐºÑÐ¸ÑÑÐ°Ð»Ð»Ñ Ð¿Ð¾ÑÐµÑÐ½ÑÑ ÐºÐ°Ð¼Ð½ÐµÐ¹ ÑÐ¾ÑÐ¾"/>
          <p:cNvPicPr/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714348" y="571480"/>
            <a:ext cx="7674076" cy="58579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checker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189701_html_3a670027.gif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35696" y="0"/>
            <a:ext cx="6232656" cy="764704"/>
          </a:xfrm>
        </p:spPr>
        <p:txBody>
          <a:bodyPr>
            <a:normAutofit/>
          </a:bodyPr>
          <a:lstStyle/>
          <a:p>
            <a:r>
              <a:rPr lang="ru-RU" dirty="0">
                <a:solidFill>
                  <a:schemeClr val="bg1"/>
                </a:solidFill>
              </a:rPr>
              <a:t>Что такое жидкие кристаллы?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836712"/>
            <a:ext cx="813690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кристаллы плавятся и образуют мутную, сильно рассеивающую свет жидкость, ныне называемую жидким кристаллом, которая при дальнейшем нагревании ≈1790С становится совершенно прозрачной</a:t>
            </a: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5576" y="3140968"/>
            <a:ext cx="7573781" cy="4437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Рисунок 5" descr="Рисунок13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6012160" y="1876675"/>
            <a:ext cx="2520280" cy="47774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 descr="Рисунок18.jp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323528" y="2780928"/>
            <a:ext cx="3377191" cy="2880320"/>
          </a:xfrm>
          <a:prstGeom prst="rect">
            <a:avLst/>
          </a:prstGeom>
        </p:spPr>
      </p:pic>
      <p:pic>
        <p:nvPicPr>
          <p:cNvPr id="9" name="Рисунок 8" descr="Рисунок17.jpg"/>
          <p:cNvPicPr>
            <a:picLocks noChangeAspect="1"/>
          </p:cNvPicPr>
          <p:nvPr/>
        </p:nvPicPr>
        <p:blipFill>
          <a:blip r:embed="rId6" cstate="email"/>
          <a:stretch>
            <a:fillRect/>
          </a:stretch>
        </p:blipFill>
        <p:spPr>
          <a:xfrm>
            <a:off x="227661" y="2249424"/>
            <a:ext cx="6169093" cy="39878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22308643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FlyingSlaidPrew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19256" y="285728"/>
            <a:ext cx="7024744" cy="782960"/>
          </a:xfrm>
        </p:spPr>
        <p:txBody>
          <a:bodyPr>
            <a:normAutofit/>
          </a:bodyPr>
          <a:lstStyle/>
          <a:p>
            <a:r>
              <a:rPr lang="ru-RU" sz="4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Виды </a:t>
            </a:r>
            <a:r>
              <a:rPr lang="ru-RU" sz="4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кристаллов. </a:t>
            </a:r>
            <a:endParaRPr lang="ru-RU" sz="4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000100" y="4714884"/>
            <a:ext cx="108876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Друза</a:t>
            </a:r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7386" y="1340768"/>
            <a:ext cx="2877865" cy="3325478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786578" y="4214818"/>
            <a:ext cx="108876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Жеода</a:t>
            </a:r>
            <a:endParaRPr lang="ru-RU" sz="2000" dirty="0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86446" y="917680"/>
            <a:ext cx="3106034" cy="3133816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286116" y="2500306"/>
            <a:ext cx="221567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Монокристалл</a:t>
            </a:r>
            <a:endParaRPr lang="ru-RU" sz="2000" dirty="0"/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15721" y="3000372"/>
            <a:ext cx="2926107" cy="3452964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0558586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img2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467544" y="692696"/>
            <a:ext cx="828092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Друза</a:t>
            </a:r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(в переводе с немецкого </a:t>
            </a:r>
            <a:r>
              <a:rPr lang="ru-RU" sz="28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druse</a:t>
            </a:r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означает «щетка» ) — это множество сросшихся кристаллов. </a:t>
            </a:r>
            <a:endParaRPr lang="ru-RU" sz="2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88024" y="2013464"/>
            <a:ext cx="3859874" cy="43678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 descr="E:\фота\20180312_093744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113458">
            <a:off x="515663" y="2185073"/>
            <a:ext cx="4080286" cy="3850188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412546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img2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467544" y="404664"/>
            <a:ext cx="842493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Жеода</a:t>
            </a: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(от греческого </a:t>
            </a:r>
            <a:r>
              <a:rPr lang="ru-RU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геодес</a:t>
            </a: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что означает «земляной», «</a:t>
            </a:r>
            <a:r>
              <a:rPr lang="ru-RU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землеподобный</a:t>
            </a: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»)</a:t>
            </a:r>
          </a:p>
          <a:p>
            <a:pPr algn="ctr"/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— это геологические образования, пустоты в горных породах, стенки которых обычно выложены друзами кристаллов или сферолитовыми структурами. </a:t>
            </a:r>
            <a:endParaRPr lang="ru-RU" sz="2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60032" y="2636912"/>
            <a:ext cx="3749353" cy="37774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2" name="Picture 2" descr="E:\фота\20180312_093659.jpg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9871793">
            <a:off x="483046" y="2882524"/>
            <a:ext cx="4513049" cy="2888919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123059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img2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259632" y="620688"/>
            <a:ext cx="7344816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Монокристалл</a:t>
            </a:r>
          </a:p>
          <a:p>
            <a:pPr algn="ctr"/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— это отдельный однородный кристалл, имеющий непрерывную кристаллическую решётку. </a:t>
            </a:r>
            <a:endParaRPr lang="ru-RU" sz="2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20072" y="2348880"/>
            <a:ext cx="3573069" cy="41265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37" name="Picture 1" descr="C:\Users\comp\Desktop\350px-Amber.insect.800pix.050203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39552" y="2276872"/>
            <a:ext cx="4552019" cy="3901731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xmlns="" val="15662813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img2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0726" name="Picture 6" descr="C:\Users\comp\Desktop\1519024991709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755576" y="620688"/>
            <a:ext cx="7751692" cy="540638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6000">
              <a:schemeClr val="bg2">
                <a:lumMod val="75000"/>
              </a:schemeClr>
            </a:gs>
            <a:gs pos="62000">
              <a:schemeClr val="bg2">
                <a:lumMod val="90000"/>
              </a:schemeClr>
            </a:gs>
            <a:gs pos="100000">
              <a:schemeClr val="bg2">
                <a:lumMod val="9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260648"/>
            <a:ext cx="7992888" cy="792088"/>
          </a:xfrm>
        </p:spPr>
        <p:txBody>
          <a:bodyPr>
            <a:noAutofit/>
          </a:bodyPr>
          <a:lstStyle/>
          <a:p>
            <a:r>
              <a:rPr lang="ru-RU" sz="3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</a:t>
            </a:r>
            <a:r>
              <a:rPr lang="ru-RU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ожно </a:t>
            </a:r>
            <a:r>
              <a:rPr lang="ru-RU" sz="3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ли вырастить кристалл </a:t>
            </a:r>
            <a:r>
              <a:rPr lang="ru-RU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дома?</a:t>
            </a:r>
            <a:endParaRPr lang="ru-RU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 descr="E:\фота\20180312_094123.jp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395536" y="1196752"/>
            <a:ext cx="3028887" cy="390969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7171" name="Picture 3" descr="E:\фота\20180312_094113.jpg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4788024" y="1484784"/>
            <a:ext cx="4009537" cy="352839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7172" name="Picture 4" descr="E:\фота\20180312_093629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-135"/>
          <a:stretch>
            <a:fillRect/>
          </a:stretch>
        </p:blipFill>
        <p:spPr bwMode="auto">
          <a:xfrm rot="5400000">
            <a:off x="1309327" y="2371193"/>
            <a:ext cx="5733258" cy="324036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xmlns="" val="9447859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6000">
              <a:schemeClr val="bg2">
                <a:lumMod val="75000"/>
              </a:schemeClr>
            </a:gs>
            <a:gs pos="62000">
              <a:schemeClr val="bg2">
                <a:lumMod val="90000"/>
              </a:schemeClr>
            </a:gs>
            <a:gs pos="100000">
              <a:schemeClr val="bg2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:\Users\comp\Desktop\Кристаллы\20180319_133046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267744" y="2276872"/>
            <a:ext cx="4248472" cy="388843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" name="Picture 2" descr="C:\Users\comp\Desktop\Кристаллы\20180319_133238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764704"/>
            <a:ext cx="9416384" cy="573898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174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Рисунок 15" descr="FlyingSlaidPrew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8892480" cy="548680"/>
          </a:xfrm>
        </p:spPr>
        <p:txBody>
          <a:bodyPr>
            <a:noAutofit/>
          </a:bodyPr>
          <a:lstStyle/>
          <a:p>
            <a:pPr algn="ctr"/>
            <a:r>
              <a:rPr lang="ru-RU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Применение кристаллов в науке и технике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23528" y="692696"/>
            <a:ext cx="853418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Применения кристаллов в науке и технике так многочисленны и разнообразны, что их трудно перечислить. </a:t>
            </a:r>
          </a:p>
        </p:txBody>
      </p:sp>
      <p:pic>
        <p:nvPicPr>
          <p:cNvPr id="4" name="Рисунок 3" descr="Ð¿ÑÐ¸Ð¼ÐµÐ½ÐµÐ½Ð¸Ðµ Ð°Ð»Ð¼Ð°Ð·Ð° Ð² Ð¿Ð¸Ð»Ðµ"/>
          <p:cNvPicPr/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214282" y="1714488"/>
            <a:ext cx="2714644" cy="27146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098" name="AutoShape 2" descr="ÐÐ°ÑÑÐ¸Ð½ÐºÐ¸ Ð¿Ð¾ Ð·Ð°Ð¿ÑÐ¾ÑÑ Ð»Ð°Ð·ÐµÑ ÑÑÐ±Ð¸Ð½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100" name="AutoShape 4" descr="ÐÐ°ÑÑÐ¸Ð½ÐºÐ¸ Ð¿Ð¾ Ð·Ð°Ð¿ÑÐ¾ÑÑ Ð»Ð°Ð·ÐµÑ ÑÑÐ±Ð¸Ð½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102" name="AutoShape 6" descr="ÐÐ°ÑÑÐ¸Ð½ÐºÐ¸ Ð¿Ð¾ Ð·Ð°Ð¿ÑÐ¾ÑÑ Ð»Ð°Ð·ÐµÑ ÑÑÐ±Ð¸Ð½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104" name="AutoShape 8" descr="ÐÐ°ÑÑÐ¸Ð½ÐºÐ¸ Ð¿Ð¾ Ð·Ð°Ð¿ÑÐ¾ÑÑ Ð»Ð°Ð·ÐµÑ ÑÑÐ±Ð¸Ð½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106" name="AutoShape 10" descr="ÐÐ°ÑÑÐ¸Ð½ÐºÐ¸ Ð¿Ð¾ Ð·Ð°Ð¿ÑÐ¾ÑÑ Ð»Ð°Ð·ÐµÑ ÑÑÐ±Ð¸Ð½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107" name="Picture 11" descr="C:\Users\comp\Desktop\laser-2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940152" y="1412776"/>
            <a:ext cx="2905140" cy="26781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109" name="AutoShape 13" descr="ÐÐ°ÑÑÐ¸Ð½ÐºÐ¸ Ð¿Ð¾ Ð·Ð°Ð¿ÑÐ¾ÑÑ ÑÐ°ÑÐ¾Ð²Ð°Ñ Ð¿ÑÐ¾Ð¼ÑÑÐ»ÐµÐ½Ð½Ð¾ÑÑÑ Ð¸ Ð¸ÑÐºÑÑÑÑÐ²ÐµÐ½Ð½ÑÐ¹ ÑÑÐ±Ð¸Ð½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110" name="Picture 14" descr="C:\Users\comp\Desktop\ham921b1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3000364" y="1643050"/>
            <a:ext cx="2570433" cy="235745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111" name="Picture 15" descr="C:\Users\comp\Desktop\example.jpg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5364088" y="4221088"/>
            <a:ext cx="3156101" cy="235745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112" name="Picture 16" descr="C:\Users\comp\Desktop\Shadow-SH721.jpg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285720" y="4572008"/>
            <a:ext cx="3319395" cy="207170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113" name="Picture 17" descr="C:\Users\comp\Desktop\langasite.jpg"/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3857620" y="4214818"/>
            <a:ext cx="1214440" cy="229809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1102249967"/>
      </p:ext>
    </p:extLst>
  </p:cSld>
  <p:clrMapOvr>
    <a:masterClrMapping/>
  </p:clrMapOvr>
  <p:transition spd="slow">
    <p:checker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fon-zvezdochki-lilovyy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42852"/>
            <a:ext cx="8247860" cy="1143000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Выводы проектно- исследовательской работы:</a:t>
            </a:r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7889" name="Rectangle 1"/>
          <p:cNvSpPr>
            <a:spLocks noChangeArrowheads="1"/>
          </p:cNvSpPr>
          <p:nvPr/>
        </p:nvSpPr>
        <p:spPr bwMode="auto">
          <a:xfrm>
            <a:off x="214282" y="1253953"/>
            <a:ext cx="8358246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ja-JP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1. Все физические свойства, благодаря которым кристаллы так широко применяются, зависят от их строения – их пространственной решётки.</a:t>
            </a:r>
            <a:endParaRPr kumimoji="0" lang="ru-RU" altLang="ja-JP" sz="20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ja-JP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2. Драгоценные камни принадлежат миру минералов, т. е. выращены природой в недрах Земли из растворов , расплавов или путём перекристаллизации. Химический состав таких кристаллов выражается формулой. Отношение человека к драгоценным камням за многие столетия претерпело изменения: от обожествления и применения в медицине до демонстрации своей состоятельности или доставления эстетического удовольствия от красоты и гармонии камня.</a:t>
            </a:r>
            <a:endParaRPr kumimoji="0" lang="ru-RU" altLang="ja-JP" sz="20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ja-JP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3. Наряду с твёрдотельными кристаллами в настоящее время широко применяются жидкие кристаллы, а в скором будущем мы будем пользоваться приборами, построенными на фотонных кристаллах.</a:t>
            </a:r>
            <a:endParaRPr kumimoji="0" lang="ru-RU" altLang="ja-JP" sz="20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ja-JP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4. Мы отобрали наиболее приемлемый способ для выращивания кристаллов в домашних условиях и вырастили кристаллы медного купороса, сахара, поваренной соли, а также кристаллы йода. По мере роста кристаллов проводили наблюдения.</a:t>
            </a:r>
            <a:endParaRPr kumimoji="0" lang="ru-RU" altLang="ja-JP" sz="20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98373231_0_8077d_3089eabe_M.gif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2267744" y="6296025"/>
            <a:ext cx="2724150" cy="561975"/>
          </a:xfrm>
          <a:prstGeom prst="rect">
            <a:avLst/>
          </a:prstGeom>
        </p:spPr>
      </p:pic>
      <p:pic>
        <p:nvPicPr>
          <p:cNvPr id="6" name="Рисунок 5" descr="98373231_0_8077d_3089eabe_M.gif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0" y="6296025"/>
            <a:ext cx="2724150" cy="561975"/>
          </a:xfrm>
          <a:prstGeom prst="rect">
            <a:avLst/>
          </a:prstGeom>
        </p:spPr>
      </p:pic>
      <p:pic>
        <p:nvPicPr>
          <p:cNvPr id="7" name="Рисунок 6" descr="98373231_0_8077d_3089eabe_M.gif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6419850" y="6296025"/>
            <a:ext cx="2724150" cy="561975"/>
          </a:xfrm>
          <a:prstGeom prst="rect">
            <a:avLst/>
          </a:prstGeom>
        </p:spPr>
      </p:pic>
      <p:pic>
        <p:nvPicPr>
          <p:cNvPr id="8" name="Рисунок 7" descr="98373231_0_8077d_3089eabe_M.gif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3851920" y="6296025"/>
            <a:ext cx="2724150" cy="561975"/>
          </a:xfrm>
          <a:prstGeom prst="rect">
            <a:avLst/>
          </a:prstGeom>
        </p:spPr>
      </p:pic>
    </p:spTree>
  </p:cSld>
  <p:clrMapOvr>
    <a:masterClrMapping/>
  </p:clrMapOvr>
  <p:transition spd="slow">
    <p:checker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NightOrhidSlaidPrew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28926" y="-214338"/>
            <a:ext cx="3071834" cy="774720"/>
          </a:xfrm>
        </p:spPr>
        <p:txBody>
          <a:bodyPr/>
          <a:lstStyle/>
          <a:p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Заключение</a:t>
            </a:r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ÐÐ¾ÑÐ¾Ð¶ÐµÐµ Ð¸Ð·Ð¾Ð±ÑÐ°Ð¶ÐµÐ½Ð¸Ðµ"/>
          <p:cNvPicPr/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2843808" y="1196752"/>
            <a:ext cx="3004386" cy="25043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 descr="ÐÐ°ÑÑÐ¸Ð½ÐºÐ¸ Ð¿Ð¾ Ð·Ð°Ð¿ÑÐ¾ÑÑ virus kristall"/>
          <p:cNvPicPr/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3761656"/>
            <a:ext cx="3563888" cy="30963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Рисунок 5" descr="ÐÐ°ÑÑÐ¸Ð½ÐºÐ¸ Ð¿Ð¾ Ð·Ð°Ð¿ÑÐ¾ÑÑ virus kristall"/>
          <p:cNvPicPr/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5796136" y="0"/>
            <a:ext cx="3347864" cy="352839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Рисунок 6" descr="ÐÐ°ÑÑÐ¸Ð½ÐºÐ¸ Ð¿Ð¾ Ð·Ð°Ð¿ÑÐ¾ÑÑ ÑÐ¾Ð³Ð¾Ð²Ð¸ÑÐ° Ð³Ð»Ð°Ð·Ð° Ð¿ÑÐµÐ¿Ð°ÑÐ°Ñ"/>
          <p:cNvPicPr/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0" y="260648"/>
            <a:ext cx="2915816" cy="266429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8914" name="Picture 2" descr="C:\Users\comp\Desktop\01-Vitamins-All-Truth.jpg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3966139" y="4005064"/>
            <a:ext cx="4926341" cy="230425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slow">
    <p:checker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img2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5841" name="Rectangle 1"/>
          <p:cNvSpPr>
            <a:spLocks noChangeArrowheads="1"/>
          </p:cNvSpPr>
          <p:nvPr/>
        </p:nvSpPr>
        <p:spPr bwMode="auto">
          <a:xfrm>
            <a:off x="971600" y="620688"/>
            <a:ext cx="7000924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995863" algn="l"/>
              </a:tabLst>
            </a:pPr>
            <a:r>
              <a:rPr kumimoji="0" lang="ru-RU" altLang="ja-JP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Список использованной литературы и интернет ресурсов.</a:t>
            </a:r>
            <a:endParaRPr kumimoji="0" lang="ru-RU" altLang="ja-JP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995863" algn="l"/>
              </a:tabLst>
            </a:pPr>
            <a:r>
              <a:rPr kumimoji="0" lang="ru-RU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1. Ахметов Н.С. Неорганическая химия. М.: Просвещение,1985.</a:t>
            </a:r>
            <a:endParaRPr kumimoji="0" lang="ru-RU" altLang="ja-JP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995863" algn="l"/>
              </a:tabLst>
            </a:pPr>
            <a:r>
              <a:rPr kumimoji="0" lang="ru-RU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2. Васильев В.Н., Беспалов В.Г. Информационные технологии. Оптический компьютер и фотонные кристаллы. http://www. </a:t>
            </a:r>
            <a:r>
              <a:rPr kumimoji="0" lang="ru-RU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ict</a:t>
            </a:r>
            <a:r>
              <a:rPr kumimoji="0" lang="ru-RU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/</a:t>
            </a:r>
            <a:r>
              <a:rPr kumimoji="0" lang="ru-RU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edu</a:t>
            </a:r>
            <a:r>
              <a:rPr kumimoji="0" lang="ru-RU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/</a:t>
            </a:r>
            <a:r>
              <a:rPr kumimoji="0" lang="ru-RU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ru</a:t>
            </a:r>
            <a:r>
              <a:rPr kumimoji="0" lang="ru-RU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/</a:t>
            </a:r>
            <a:endParaRPr kumimoji="0" lang="ru-RU" altLang="ja-JP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995863" algn="l"/>
              </a:tabLst>
            </a:pPr>
            <a:r>
              <a:rPr kumimoji="0" lang="ru-RU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3. </a:t>
            </a:r>
            <a:r>
              <a:rPr kumimoji="0" lang="ru-RU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Желудов</a:t>
            </a:r>
            <a:r>
              <a:rPr kumimoji="0" lang="ru-RU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И.С. Физика кристаллов и симметрия. М.: Наука,1987.</a:t>
            </a:r>
            <a:endParaRPr kumimoji="0" lang="ru-RU" altLang="ja-JP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995863" algn="l"/>
              </a:tabLst>
            </a:pPr>
            <a:r>
              <a:rPr kumimoji="0" lang="ru-RU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4. </a:t>
            </a:r>
            <a:r>
              <a:rPr kumimoji="0" lang="ru-RU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Жувикин</a:t>
            </a:r>
            <a:r>
              <a:rPr kumimoji="0" lang="ru-RU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Г.А. Лабиринты фотонных кристаллов // </a:t>
            </a:r>
            <a:r>
              <a:rPr kumimoji="0" lang="ru-RU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Компью</a:t>
            </a:r>
            <a:r>
              <a:rPr kumimoji="0" lang="ru-RU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Терра</a:t>
            </a:r>
            <a:r>
              <a:rPr kumimoji="0" lang="ru-RU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(электронная версия журнала) / Свежий номер – 13. 08. 2001. № 30 (407).</a:t>
            </a:r>
            <a:endParaRPr kumimoji="0" lang="ru-RU" altLang="ja-JP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995863" algn="l"/>
              </a:tabLst>
            </a:pPr>
            <a:r>
              <a:rPr kumimoji="0" lang="ru-RU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5. Корнилов В.И., </a:t>
            </a:r>
            <a:r>
              <a:rPr kumimoji="0" lang="ru-RU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Солодова</a:t>
            </a:r>
            <a:r>
              <a:rPr kumimoji="0" lang="ru-RU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Ю. П. Ювелирные камни. М. :Недра, 1983.</a:t>
            </a:r>
            <a:endParaRPr kumimoji="0" lang="ru-RU" altLang="ja-JP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995863" algn="l"/>
              </a:tabLst>
            </a:pPr>
            <a:r>
              <a:rPr kumimoji="0" lang="ru-RU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6.</a:t>
            </a:r>
            <a:r>
              <a:rPr kumimoji="0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https</a:t>
            </a:r>
            <a:r>
              <a:rPr kumimoji="0" lang="ru-RU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://</a:t>
            </a:r>
            <a:r>
              <a:rPr kumimoji="0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ru</a:t>
            </a:r>
            <a:r>
              <a:rPr kumimoji="0" lang="ru-RU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r>
              <a:rPr kumimoji="0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wikipedia</a:t>
            </a:r>
            <a:r>
              <a:rPr kumimoji="0" lang="ru-RU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r>
              <a:rPr kumimoji="0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org</a:t>
            </a:r>
            <a:r>
              <a:rPr kumimoji="0" lang="ru-RU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/</a:t>
            </a:r>
            <a:r>
              <a:rPr kumimoji="0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wiki</a:t>
            </a:r>
            <a:r>
              <a:rPr kumimoji="0" lang="ru-RU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/Кристаллы </a:t>
            </a:r>
            <a:endParaRPr kumimoji="0" lang="ru-RU" altLang="ja-JP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995863" algn="l"/>
              </a:tabLst>
            </a:pPr>
            <a:r>
              <a:rPr kumimoji="0" lang="ru-RU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7.</a:t>
            </a:r>
            <a:r>
              <a:rPr kumimoji="0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https</a:t>
            </a:r>
            <a:r>
              <a:rPr kumimoji="0" lang="ru-RU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://</a:t>
            </a:r>
            <a:r>
              <a:rPr kumimoji="0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www</a:t>
            </a:r>
            <a:r>
              <a:rPr kumimoji="0" lang="ru-RU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r>
              <a:rPr kumimoji="0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syl</a:t>
            </a:r>
            <a:r>
              <a:rPr kumimoji="0" lang="ru-RU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r>
              <a:rPr kumimoji="0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ru</a:t>
            </a:r>
            <a:r>
              <a:rPr kumimoji="0" lang="ru-RU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/</a:t>
            </a:r>
            <a:r>
              <a:rPr kumimoji="0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article</a:t>
            </a:r>
            <a:r>
              <a:rPr kumimoji="0" lang="ru-RU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/323555/</a:t>
            </a:r>
            <a:r>
              <a:rPr kumimoji="0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kristall</a:t>
            </a:r>
            <a:r>
              <a:rPr kumimoji="0" lang="ru-RU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---</a:t>
            </a:r>
            <a:r>
              <a:rPr kumimoji="0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eto</a:t>
            </a:r>
            <a:r>
              <a:rPr kumimoji="0" lang="ru-RU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</a:t>
            </a:r>
            <a:r>
              <a:rPr kumimoji="0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chto</a:t>
            </a:r>
            <a:r>
              <a:rPr kumimoji="0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altLang="ja-JP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995863" algn="l"/>
              </a:tabLst>
            </a:pPr>
            <a:r>
              <a:rPr kumimoji="0" lang="ru-RU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8.</a:t>
            </a:r>
            <a:r>
              <a:rPr kumimoji="0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http</a:t>
            </a:r>
            <a:r>
              <a:rPr kumimoji="0" lang="ru-RU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://</a:t>
            </a:r>
            <a:r>
              <a:rPr kumimoji="0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www</a:t>
            </a:r>
            <a:r>
              <a:rPr kumimoji="0" lang="ru-RU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r>
              <a:rPr kumimoji="0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hintfox</a:t>
            </a:r>
            <a:r>
              <a:rPr kumimoji="0" lang="ru-RU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r>
              <a:rPr kumimoji="0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com</a:t>
            </a:r>
            <a:r>
              <a:rPr kumimoji="0" lang="ru-RU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/</a:t>
            </a:r>
            <a:r>
              <a:rPr kumimoji="0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article</a:t>
            </a:r>
            <a:r>
              <a:rPr kumimoji="0" lang="ru-RU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/</a:t>
            </a:r>
            <a:r>
              <a:rPr kumimoji="0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vozniknovenie</a:t>
            </a:r>
            <a:r>
              <a:rPr kumimoji="0" lang="ru-RU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</a:t>
            </a:r>
            <a:r>
              <a:rPr kumimoji="0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kristallov</a:t>
            </a:r>
            <a:r>
              <a:rPr kumimoji="0" lang="ru-RU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</a:t>
            </a:r>
            <a:r>
              <a:rPr kumimoji="0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</a:t>
            </a:r>
            <a:r>
              <a:rPr kumimoji="0" lang="ru-RU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</a:t>
            </a:r>
            <a:r>
              <a:rPr kumimoji="0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prirode</a:t>
            </a:r>
            <a:r>
              <a:rPr kumimoji="0" lang="ru-RU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r>
              <a:rPr kumimoji="0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html </a:t>
            </a:r>
            <a:endParaRPr kumimoji="0" lang="ru-RU" altLang="ja-JP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995863" algn="l"/>
              </a:tabLst>
            </a:pPr>
            <a:r>
              <a:rPr kumimoji="0" lang="ru-RU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9.</a:t>
            </a:r>
            <a:r>
              <a:rPr kumimoji="0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https</a:t>
            </a:r>
            <a:r>
              <a:rPr kumimoji="0" lang="ru-RU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://</a:t>
            </a:r>
            <a:r>
              <a:rPr kumimoji="0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biribby</a:t>
            </a:r>
            <a:r>
              <a:rPr kumimoji="0" lang="ru-RU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r>
              <a:rPr kumimoji="0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wordpress</a:t>
            </a:r>
            <a:r>
              <a:rPr kumimoji="0" lang="ru-RU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r>
              <a:rPr kumimoji="0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com</a:t>
            </a:r>
            <a:r>
              <a:rPr kumimoji="0" lang="ru-RU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/2015/04/16/</a:t>
            </a:r>
            <a:r>
              <a:rPr kumimoji="0" lang="en-US" altLang="ja-JP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chrystal</a:t>
            </a:r>
            <a:r>
              <a:rPr kumimoji="0" lang="ru-RU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_</a:t>
            </a:r>
            <a:r>
              <a:rPr kumimoji="0" lang="en-US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types</a:t>
            </a:r>
            <a:r>
              <a:rPr kumimoji="0" lang="ru-RU" altLang="ja-JP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/ </a:t>
            </a:r>
            <a:endParaRPr kumimoji="0" lang="ru-RU" altLang="ja-JP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checker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fon-zvezdochki-lilovyy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58808" cy="6858000"/>
          </a:xfrm>
          <a:prstGeom prst="rect">
            <a:avLst/>
          </a:prstGeom>
        </p:spPr>
      </p:pic>
      <p:pic>
        <p:nvPicPr>
          <p:cNvPr id="4" name="Рисунок 3" descr="216224_d9134508_4aa87b966653248a070fa735cba64f27_u.gif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0" y="1952356"/>
            <a:ext cx="3677394" cy="49056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1.gif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6012160" y="3573016"/>
            <a:ext cx="2160240" cy="2650542"/>
          </a:xfrm>
          <a:prstGeom prst="rect">
            <a:avLst/>
          </a:prstGeom>
        </p:spPr>
      </p:pic>
      <p:pic>
        <p:nvPicPr>
          <p:cNvPr id="6" name="Рисунок 5" descr="58c09ef93bbd623991f906f72d3b7ade.jp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2051720" y="908720"/>
            <a:ext cx="6109320" cy="1667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68378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1038</TotalTime>
  <Words>950</Words>
  <Application>Microsoft Office PowerPoint</Application>
  <PresentationFormat>Экран (4:3)</PresentationFormat>
  <Paragraphs>77</Paragraphs>
  <Slides>25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Эркер</vt:lpstr>
      <vt:lpstr>Чудесные кристаллы.</vt:lpstr>
      <vt:lpstr>Слайд 2</vt:lpstr>
      <vt:lpstr>Слайд 3</vt:lpstr>
      <vt:lpstr>Кристалл - это что?</vt:lpstr>
      <vt:lpstr>Возникновение кристаллов в природе :</vt:lpstr>
      <vt:lpstr>Слайд 6</vt:lpstr>
      <vt:lpstr>Слайд 7</vt:lpstr>
      <vt:lpstr>Жемчуг это тоже кристалл?</vt:lpstr>
      <vt:lpstr>Сталактиты и сталагмиты. </vt:lpstr>
      <vt:lpstr>Слайд 10</vt:lpstr>
      <vt:lpstr> Кристаллы в организме человека</vt:lpstr>
      <vt:lpstr>Слайд 12</vt:lpstr>
      <vt:lpstr>Что такое жидкие кристаллы? </vt:lpstr>
      <vt:lpstr>Виды кристаллов. </vt:lpstr>
      <vt:lpstr>Слайд 15</vt:lpstr>
      <vt:lpstr>Слайд 16</vt:lpstr>
      <vt:lpstr>Слайд 17</vt:lpstr>
      <vt:lpstr>Слайд 18</vt:lpstr>
      <vt:lpstr>Можно ли вырастить кристалл дома?</vt:lpstr>
      <vt:lpstr>Слайд 20</vt:lpstr>
      <vt:lpstr>Применение кристаллов в науке и технике</vt:lpstr>
      <vt:lpstr>Выводы проектно- исследовательской работы:</vt:lpstr>
      <vt:lpstr>Заключение</vt:lpstr>
      <vt:lpstr>Слайд 24</vt:lpstr>
      <vt:lpstr>Слайд 25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Кристаллы.</dc:title>
  <dc:creator>Ксения</dc:creator>
  <cp:lastModifiedBy>Малинка</cp:lastModifiedBy>
  <cp:revision>85</cp:revision>
  <dcterms:created xsi:type="dcterms:W3CDTF">2018-01-29T14:41:21Z</dcterms:created>
  <dcterms:modified xsi:type="dcterms:W3CDTF">2018-04-23T20:14:19Z</dcterms:modified>
</cp:coreProperties>
</file>