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96" r:id="rId2"/>
    <p:sldId id="310" r:id="rId3"/>
    <p:sldId id="484" r:id="rId4"/>
    <p:sldId id="485" r:id="rId5"/>
    <p:sldId id="486" r:id="rId6"/>
    <p:sldId id="468" r:id="rId7"/>
    <p:sldId id="494" r:id="rId8"/>
    <p:sldId id="456" r:id="rId9"/>
    <p:sldId id="482" r:id="rId10"/>
    <p:sldId id="483" r:id="rId11"/>
    <p:sldId id="412" r:id="rId12"/>
    <p:sldId id="458" r:id="rId13"/>
    <p:sldId id="495" r:id="rId14"/>
    <p:sldId id="488" r:id="rId15"/>
    <p:sldId id="489" r:id="rId16"/>
    <p:sldId id="422" r:id="rId17"/>
    <p:sldId id="493" r:id="rId18"/>
    <p:sldId id="490" r:id="rId19"/>
    <p:sldId id="49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A2D"/>
    <a:srgbClr val="000099"/>
    <a:srgbClr val="D9DFF3"/>
    <a:srgbClr val="9DADDF"/>
    <a:srgbClr val="000000"/>
    <a:srgbClr val="EE0060"/>
    <a:srgbClr val="FFCC00"/>
    <a:srgbClr val="FF9E01"/>
    <a:srgbClr val="B00047"/>
    <a:srgbClr val="E3DE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3302" autoAdjust="0"/>
  </p:normalViewPr>
  <p:slideViewPr>
    <p:cSldViewPr>
      <p:cViewPr>
        <p:scale>
          <a:sx n="70" d="100"/>
          <a:sy n="70" d="100"/>
        </p:scale>
        <p:origin x="-51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D82790-F594-4A90-A6A6-683DD54BB80C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82E0B9-A2F7-45E2-9EA7-61070267BE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1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Слайд открывается</a:t>
            </a:r>
            <a:r>
              <a:rPr lang="ru-RU" baseline="0" dirty="0" smtClean="0"/>
              <a:t> </a:t>
            </a:r>
            <a:r>
              <a:rPr lang="ru-RU" dirty="0" smtClean="0"/>
              <a:t>на перемене перед уроком.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74301-7F29-4D60-AC0F-560115D115E7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40608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ОНЗ.</a:t>
            </a:r>
          </a:p>
          <a:p>
            <a:r>
              <a:rPr lang="ru-RU" dirty="0" smtClean="0"/>
              <a:t>Эталон № 1 – главный</a:t>
            </a:r>
            <a:r>
              <a:rPr lang="ru-RU" baseline="0" dirty="0" smtClean="0"/>
              <a:t> алгоритм, </a:t>
            </a:r>
            <a:r>
              <a:rPr lang="ru-RU" baseline="0" dirty="0" err="1" smtClean="0"/>
              <a:t>к-рый</a:t>
            </a:r>
            <a:r>
              <a:rPr lang="ru-RU" baseline="0" dirty="0" smtClean="0"/>
              <a:t> будем использовать затем на каждом уроке при изучении новой буквы:</a:t>
            </a:r>
          </a:p>
          <a:p>
            <a:endParaRPr lang="ru-RU" baseline="0" dirty="0" smtClean="0"/>
          </a:p>
          <a:p>
            <a:r>
              <a:rPr lang="ru-RU" baseline="0" dirty="0" smtClean="0"/>
              <a:t>КАК  НАУЧИТЬСЯ ПИСАТЬ БУКВЫ</a:t>
            </a:r>
          </a:p>
          <a:p>
            <a:endParaRPr lang="ru-RU" baseline="0" dirty="0" smtClean="0"/>
          </a:p>
          <a:p>
            <a:r>
              <a:rPr lang="ru-RU" baseline="0" dirty="0" smtClean="0"/>
              <a:t>1 шаг – ДОМИК</a:t>
            </a:r>
          </a:p>
          <a:p>
            <a:r>
              <a:rPr lang="ru-RU" baseline="0" dirty="0" smtClean="0"/>
              <a:t>2 шаг – ТОЧКИ</a:t>
            </a:r>
          </a:p>
          <a:p>
            <a:r>
              <a:rPr lang="ru-RU" baseline="0" dirty="0" smtClean="0"/>
              <a:t>3 шаг – ЭЛЕМЕНТЫ</a:t>
            </a:r>
          </a:p>
          <a:p>
            <a:r>
              <a:rPr lang="ru-RU" baseline="0" dirty="0" smtClean="0"/>
              <a:t>4 шаг - БУКВА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2E0B9-A2F7-45E2-9EA7-61070267BE4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ОНБ - алгоритм</a:t>
            </a:r>
          </a:p>
          <a:p>
            <a:r>
              <a:rPr lang="ru-RU" dirty="0" smtClean="0"/>
              <a:t>Фронтально-индивидуально для самопроверки детей с доски</a:t>
            </a:r>
          </a:p>
          <a:p>
            <a:r>
              <a:rPr lang="ru-RU" baseline="0" dirty="0" smtClean="0"/>
              <a:t>1-ый шаг АЛГОРИТМА</a:t>
            </a:r>
          </a:p>
          <a:p>
            <a:r>
              <a:rPr lang="ru-RU" baseline="0" dirty="0" smtClean="0"/>
              <a:t> – «Домик» (первая главная и вторая главная клетки)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2E0B9-A2F7-45E2-9EA7-61070267BE4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9902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</a:t>
            </a:r>
            <a:r>
              <a:rPr lang="ru-RU" baseline="0" dirty="0" smtClean="0"/>
              <a:t>-ой шаг АЛГОРИТМА</a:t>
            </a:r>
          </a:p>
          <a:p>
            <a:r>
              <a:rPr lang="ru-RU" baseline="0" dirty="0" smtClean="0"/>
              <a:t> – «Точки-опоры»</a:t>
            </a:r>
          </a:p>
          <a:p>
            <a:endParaRPr lang="ru-RU" baseline="0" dirty="0" smtClean="0"/>
          </a:p>
          <a:p>
            <a:r>
              <a:rPr lang="ru-RU" baseline="0" dirty="0" smtClean="0"/>
              <a:t>Расставлять точки можно в любом порядке. Называть – 1-ая, затем 2-ая клетки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2E0B9-A2F7-45E2-9EA7-61070267BE4D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9902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Фронтально-индивидуально для самопроверки детей с доски</a:t>
            </a:r>
          </a:p>
          <a:p>
            <a:r>
              <a:rPr lang="ru-RU" baseline="0" dirty="0" smtClean="0"/>
              <a:t>3-ой шаг АЛГОРИТМА</a:t>
            </a:r>
          </a:p>
          <a:p>
            <a:r>
              <a:rPr lang="ru-RU" baseline="0" dirty="0" smtClean="0"/>
              <a:t> – «Элементы»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2E0B9-A2F7-45E2-9EA7-61070267BE4D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9902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4">
                    <a:lumMod val="10000"/>
                  </a:schemeClr>
                </a:solidFill>
              </a:rPr>
              <a:t>"</a:t>
            </a:r>
            <a:r>
              <a:rPr lang="ru-RU" sz="22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СПАСЕНИЕ ДЛЯ МАЛОКОМПЛЕКТНОЙ ШКОЛЫ ИЛИ </a:t>
            </a:r>
            <a:br>
              <a:rPr lang="ru-RU" sz="22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К ДОСКЕ НАПЕРЕГОНКИ" 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ru-RU" sz="2400" dirty="0" smtClean="0"/>
              <a:t>19 декабря 2017 г. в МОУ «</a:t>
            </a:r>
            <a:r>
              <a:rPr lang="ru-RU" sz="2400" dirty="0" err="1" smtClean="0"/>
              <a:t>Езвинская</a:t>
            </a:r>
            <a:r>
              <a:rPr lang="ru-RU" sz="2400" dirty="0" smtClean="0"/>
              <a:t> СОШ» в рамках </a:t>
            </a:r>
            <a:r>
              <a:rPr lang="ru-RU" sz="2400" dirty="0" err="1" smtClean="0"/>
              <a:t>грантового</a:t>
            </a:r>
            <a:r>
              <a:rPr lang="ru-RU" sz="2400" dirty="0" smtClean="0"/>
              <a:t> проекта «Методическая школа ФГОС-2» по апробации учебного пособия «Каллиграфия букв: развивающие прописи» прошел семинар школ - МПП Калининского р-на. </a:t>
            </a:r>
            <a:br>
              <a:rPr lang="ru-RU" sz="2400" dirty="0" smtClean="0"/>
            </a:br>
            <a:r>
              <a:rPr lang="ru-RU" sz="2400" dirty="0" smtClean="0"/>
              <a:t>В работе семинара участвовали администрация и учителя старших классов школы МОУ «</a:t>
            </a:r>
            <a:r>
              <a:rPr lang="ru-RU" sz="2400" dirty="0" err="1" smtClean="0"/>
              <a:t>Езвинская</a:t>
            </a:r>
            <a:r>
              <a:rPr lang="ru-RU" sz="2400" dirty="0" smtClean="0"/>
              <a:t> СОШ», педагоги из школ МПП, а также руководитель </a:t>
            </a:r>
            <a:r>
              <a:rPr lang="ru-RU" sz="2400" dirty="0" err="1" smtClean="0"/>
              <a:t>грантового</a:t>
            </a:r>
            <a:r>
              <a:rPr lang="ru-RU" sz="2400" dirty="0" smtClean="0"/>
              <a:t> проекта, автор ТОК и прописей Суворина Е.А.</a:t>
            </a:r>
            <a:r>
              <a:rPr lang="ru-RU" dirty="0" smtClean="0"/>
              <a:t> 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       Урок </a:t>
            </a:r>
            <a:r>
              <a:rPr lang="ru-RU" dirty="0" smtClean="0"/>
              <a:t>проводила учитель начальных  классов :Клюева  </a:t>
            </a:r>
            <a:r>
              <a:rPr lang="ru-RU" smtClean="0"/>
              <a:t>Маргарита Викторовна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Поймай  снежинку</a:t>
            </a:r>
            <a:endParaRPr lang="ru-RU" dirty="0"/>
          </a:p>
        </p:txBody>
      </p:sp>
      <p:pic>
        <p:nvPicPr>
          <p:cNvPr id="4" name="Содержимое 3" descr="Безымянный7.pn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360721" y="1600200"/>
            <a:ext cx="6422557" cy="4525963"/>
          </a:xfrm>
          <a:prstGeom prst="rect">
            <a:avLst/>
          </a:prstGeom>
        </p:spPr>
      </p:pic>
      <p:sp>
        <p:nvSpPr>
          <p:cNvPr id="5" name="Параллелограмм 4"/>
          <p:cNvSpPr/>
          <p:nvPr/>
        </p:nvSpPr>
        <p:spPr>
          <a:xfrm>
            <a:off x="1691680" y="2492896"/>
            <a:ext cx="3528392" cy="2952328"/>
          </a:xfrm>
          <a:prstGeom prst="parallelogram">
            <a:avLst>
              <a:gd name="adj" fmla="val 41831"/>
            </a:avLst>
          </a:prstGeom>
          <a:solidFill>
            <a:srgbClr val="FFFF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5"/>
          <p:cNvSpPr/>
          <p:nvPr/>
        </p:nvSpPr>
        <p:spPr>
          <a:xfrm>
            <a:off x="3923928" y="2492896"/>
            <a:ext cx="3456384" cy="2952328"/>
          </a:xfrm>
          <a:prstGeom prst="parallelogram">
            <a:avLst>
              <a:gd name="adj" fmla="val 41831"/>
            </a:avLst>
          </a:prstGeom>
          <a:solidFill>
            <a:srgbClr val="FFFF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7" descr="224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67744" y="2996952"/>
            <a:ext cx="720080" cy="750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7" descr="224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63888" y="2132856"/>
            <a:ext cx="720080" cy="750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7" descr="224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91680" y="4149080"/>
            <a:ext cx="720080" cy="750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7" descr="224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483768" y="4941168"/>
            <a:ext cx="720080" cy="750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7" descr="224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6016" y="5013176"/>
            <a:ext cx="720080" cy="750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7" descr="224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56176" y="4221088"/>
            <a:ext cx="720080" cy="750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7" descr="224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88224" y="3068960"/>
            <a:ext cx="720080" cy="750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7" descr="224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40152" y="2276872"/>
            <a:ext cx="720080" cy="750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7" descr="224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5976" y="2996952"/>
            <a:ext cx="720080" cy="750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7" descr="224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95936" y="4149080"/>
            <a:ext cx="720080" cy="750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4"/>
          <p:cNvSpPr txBox="1">
            <a:spLocks/>
          </p:cNvSpPr>
          <p:nvPr/>
        </p:nvSpPr>
        <p:spPr>
          <a:xfrm>
            <a:off x="4080405" y="1844826"/>
            <a:ext cx="4806912" cy="720079"/>
          </a:xfrm>
          <a:prstGeom prst="rect">
            <a:avLst/>
          </a:prstGeom>
          <a:ln>
            <a:noFill/>
          </a:ln>
        </p:spPr>
        <p:txBody>
          <a:bodyPr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8000" b="1" dirty="0" smtClean="0">
                <a:solidFill>
                  <a:srgbClr val="0070C0"/>
                </a:solidFill>
              </a:rPr>
              <a:t> 1 шаг «Домик»</a:t>
            </a:r>
          </a:p>
          <a:p>
            <a:pPr>
              <a:buFont typeface="Arial" pitchFamily="34" charset="0"/>
              <a:buNone/>
            </a:pP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28585"/>
            <a:ext cx="7776864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3. Открываем новый элемент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Нарисуй и назови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05328"/>
            <a:ext cx="8280920" cy="11354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000000"/>
                </a:solidFill>
              </a:rPr>
              <a:t>Открываем секреты написания строчной буквы </a:t>
            </a:r>
            <a:r>
              <a:rPr lang="ru-RU" sz="3200" b="1" i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Х</a:t>
            </a:r>
          </a:p>
          <a:p>
            <a:r>
              <a:rPr lang="ru-RU" sz="3200" b="1" i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        </a:t>
            </a:r>
            <a:r>
              <a:rPr lang="ru-RU" sz="32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Работы на 3-Д принтере</a:t>
            </a:r>
            <a:endParaRPr lang="ru-RU" sz="2800" b="1" dirty="0" smtClean="0">
              <a:solidFill>
                <a:srgbClr val="FF0000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 rot="19515208">
            <a:off x="6661902" y="5545596"/>
            <a:ext cx="2136522" cy="486648"/>
            <a:chOff x="6035878" y="3302392"/>
            <a:chExt cx="1504786" cy="366508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6035878" y="3302392"/>
              <a:ext cx="943564" cy="366508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Равнобедренный треугольник 2"/>
            <p:cNvSpPr/>
            <p:nvPr/>
          </p:nvSpPr>
          <p:spPr>
            <a:xfrm rot="5400000">
              <a:off x="7089493" y="3210765"/>
              <a:ext cx="352580" cy="549762"/>
            </a:xfrm>
            <a:prstGeom prst="triangle">
              <a:avLst/>
            </a:prstGeom>
            <a:solidFill>
              <a:schemeClr val="bg1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Равнобедренный треугольник 20"/>
            <p:cNvSpPr/>
            <p:nvPr/>
          </p:nvSpPr>
          <p:spPr>
            <a:xfrm rot="5400000">
              <a:off x="7316392" y="3355442"/>
              <a:ext cx="173113" cy="274335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Содержимое 4"/>
          <p:cNvSpPr txBox="1">
            <a:spLocks/>
          </p:cNvSpPr>
          <p:nvPr/>
        </p:nvSpPr>
        <p:spPr>
          <a:xfrm>
            <a:off x="4644008" y="2672916"/>
            <a:ext cx="4413768" cy="1044115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Раскрась  домик  для буквы.</a:t>
            </a:r>
          </a:p>
        </p:txBody>
      </p:sp>
      <p:sp>
        <p:nvSpPr>
          <p:cNvPr id="17" name="Содержимое 4"/>
          <p:cNvSpPr txBox="1">
            <a:spLocks/>
          </p:cNvSpPr>
          <p:nvPr/>
        </p:nvSpPr>
        <p:spPr>
          <a:xfrm>
            <a:off x="4694548" y="3943615"/>
            <a:ext cx="4413768" cy="1044115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Назови  комнаты домика.</a:t>
            </a:r>
          </a:p>
        </p:txBody>
      </p:sp>
      <p:pic>
        <p:nvPicPr>
          <p:cNvPr id="14" name="Рисунок 13" descr="Безымянный7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83568" y="2060848"/>
            <a:ext cx="3651679" cy="2573331"/>
          </a:xfrm>
          <a:prstGeom prst="rect">
            <a:avLst/>
          </a:prstGeom>
        </p:spPr>
      </p:pic>
      <p:sp>
        <p:nvSpPr>
          <p:cNvPr id="15" name="Параллелограмм 14"/>
          <p:cNvSpPr/>
          <p:nvPr/>
        </p:nvSpPr>
        <p:spPr>
          <a:xfrm>
            <a:off x="899592" y="2564904"/>
            <a:ext cx="1944216" cy="1656184"/>
          </a:xfrm>
          <a:prstGeom prst="parallelogram">
            <a:avLst>
              <a:gd name="adj" fmla="val 41831"/>
            </a:avLst>
          </a:prstGeom>
          <a:solidFill>
            <a:srgbClr val="FFFF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17"/>
          <p:cNvSpPr/>
          <p:nvPr/>
        </p:nvSpPr>
        <p:spPr>
          <a:xfrm>
            <a:off x="2123728" y="2564904"/>
            <a:ext cx="2016224" cy="1656184"/>
          </a:xfrm>
          <a:prstGeom prst="parallelogram">
            <a:avLst>
              <a:gd name="adj" fmla="val 41831"/>
            </a:avLst>
          </a:prstGeom>
          <a:solidFill>
            <a:srgbClr val="FFFF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827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5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4"/>
          <p:cNvSpPr txBox="1">
            <a:spLocks/>
          </p:cNvSpPr>
          <p:nvPr/>
        </p:nvSpPr>
        <p:spPr>
          <a:xfrm>
            <a:off x="4080405" y="1844826"/>
            <a:ext cx="4806912" cy="720079"/>
          </a:xfrm>
          <a:prstGeom prst="rect">
            <a:avLst/>
          </a:prstGeom>
          <a:ln>
            <a:noFill/>
          </a:ln>
        </p:spPr>
        <p:txBody>
          <a:bodyPr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8000" b="1" dirty="0" smtClean="0">
                <a:solidFill>
                  <a:srgbClr val="0070C0"/>
                </a:solidFill>
              </a:rPr>
              <a:t> </a:t>
            </a:r>
            <a:r>
              <a:rPr lang="ru-RU" sz="8000" b="1" dirty="0">
                <a:solidFill>
                  <a:srgbClr val="0070C0"/>
                </a:solidFill>
              </a:rPr>
              <a:t>2</a:t>
            </a:r>
            <a:r>
              <a:rPr lang="ru-RU" sz="8000" b="1" dirty="0" smtClean="0">
                <a:solidFill>
                  <a:srgbClr val="0070C0"/>
                </a:solidFill>
              </a:rPr>
              <a:t> шаг «Точки-опоры»</a:t>
            </a:r>
          </a:p>
          <a:p>
            <a:pPr>
              <a:buFont typeface="Arial" pitchFamily="34" charset="0"/>
              <a:buNone/>
            </a:pP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28585"/>
            <a:ext cx="7776864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3. Открываем новый элемент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Нарисуй и назови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05328"/>
            <a:ext cx="8280920" cy="11354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000000"/>
                </a:solidFill>
              </a:rPr>
              <a:t>Открываем секреты написания</a:t>
            </a:r>
            <a:r>
              <a:rPr lang="ru-RU" sz="2800" b="1" dirty="0">
                <a:solidFill>
                  <a:srgbClr val="000000"/>
                </a:solidFill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</a:rPr>
              <a:t>строчной буквы </a:t>
            </a:r>
            <a:r>
              <a:rPr lang="ru-RU" sz="3200" b="1" i="1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х</a:t>
            </a:r>
            <a:endParaRPr lang="ru-RU" sz="3200" b="1" i="1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ru-RU" sz="32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    Работа на 3-Д принтере</a:t>
            </a:r>
            <a:endParaRPr lang="ru-RU" sz="2800" b="1" dirty="0" smtClean="0">
              <a:solidFill>
                <a:srgbClr val="FF0000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 rot="19515208">
            <a:off x="6661902" y="5545596"/>
            <a:ext cx="2136522" cy="486648"/>
            <a:chOff x="6035878" y="3302392"/>
            <a:chExt cx="1504786" cy="366508"/>
          </a:xfrm>
          <a:solidFill>
            <a:srgbClr val="000000"/>
          </a:solidFill>
        </p:grpSpPr>
        <p:sp>
          <p:nvSpPr>
            <p:cNvPr id="2" name="Прямоугольник 1"/>
            <p:cNvSpPr/>
            <p:nvPr/>
          </p:nvSpPr>
          <p:spPr>
            <a:xfrm>
              <a:off x="6035878" y="3302392"/>
              <a:ext cx="943564" cy="366508"/>
            </a:xfrm>
            <a:prstGeom prst="rect">
              <a:avLst/>
            </a:prstGeom>
            <a:grp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Равнобедренный треугольник 2"/>
            <p:cNvSpPr/>
            <p:nvPr/>
          </p:nvSpPr>
          <p:spPr>
            <a:xfrm rot="5400000">
              <a:off x="7089493" y="3210765"/>
              <a:ext cx="352580" cy="549762"/>
            </a:xfrm>
            <a:prstGeom prst="triangl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Равнобедренный треугольник 20"/>
            <p:cNvSpPr/>
            <p:nvPr/>
          </p:nvSpPr>
          <p:spPr>
            <a:xfrm rot="5400000">
              <a:off x="7316392" y="3355442"/>
              <a:ext cx="173113" cy="274335"/>
            </a:xfrm>
            <a:prstGeom prst="triangle">
              <a:avLst/>
            </a:prstGeom>
            <a:grp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Содержимое 4"/>
          <p:cNvSpPr txBox="1">
            <a:spLocks/>
          </p:cNvSpPr>
          <p:nvPr/>
        </p:nvSpPr>
        <p:spPr>
          <a:xfrm>
            <a:off x="4644008" y="2672916"/>
            <a:ext cx="4413768" cy="1044115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Расставь точки-опоры.</a:t>
            </a:r>
          </a:p>
        </p:txBody>
      </p:sp>
      <p:sp>
        <p:nvSpPr>
          <p:cNvPr id="17" name="Содержимое 4"/>
          <p:cNvSpPr txBox="1">
            <a:spLocks/>
          </p:cNvSpPr>
          <p:nvPr/>
        </p:nvSpPr>
        <p:spPr>
          <a:xfrm>
            <a:off x="4654779" y="3469682"/>
            <a:ext cx="4413768" cy="1044115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Назови  места их расположения.</a:t>
            </a:r>
          </a:p>
        </p:txBody>
      </p:sp>
      <p:pic>
        <p:nvPicPr>
          <p:cNvPr id="30" name="Рисунок 29" descr="Безымянный7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83568" y="2060848"/>
            <a:ext cx="3651679" cy="2573331"/>
          </a:xfrm>
          <a:prstGeom prst="rect">
            <a:avLst/>
          </a:prstGeom>
        </p:spPr>
      </p:pic>
      <p:sp>
        <p:nvSpPr>
          <p:cNvPr id="31" name="Параллелограмм 30"/>
          <p:cNvSpPr/>
          <p:nvPr/>
        </p:nvSpPr>
        <p:spPr>
          <a:xfrm>
            <a:off x="899592" y="2564904"/>
            <a:ext cx="1944216" cy="1656184"/>
          </a:xfrm>
          <a:prstGeom prst="parallelogram">
            <a:avLst>
              <a:gd name="adj" fmla="val 41831"/>
            </a:avLst>
          </a:prstGeom>
          <a:solidFill>
            <a:srgbClr val="FFFF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араллелограмм 31"/>
          <p:cNvSpPr/>
          <p:nvPr/>
        </p:nvSpPr>
        <p:spPr>
          <a:xfrm>
            <a:off x="2123728" y="2564904"/>
            <a:ext cx="2016224" cy="1656184"/>
          </a:xfrm>
          <a:prstGeom prst="parallelogram">
            <a:avLst>
              <a:gd name="adj" fmla="val 41831"/>
            </a:avLst>
          </a:prstGeom>
          <a:solidFill>
            <a:srgbClr val="FFFF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1259632" y="2924944"/>
            <a:ext cx="288032" cy="28803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3707904" y="2924944"/>
            <a:ext cx="288032" cy="28803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1979712" y="2492896"/>
            <a:ext cx="288032" cy="288008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2483768" y="2924944"/>
            <a:ext cx="288032" cy="288032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2195736" y="3645024"/>
            <a:ext cx="288032" cy="288008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1403648" y="4077072"/>
            <a:ext cx="288032" cy="288032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971600" y="3645024"/>
            <a:ext cx="288032" cy="288032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3275856" y="2492896"/>
            <a:ext cx="288032" cy="288008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2699792" y="4077072"/>
            <a:ext cx="288032" cy="288008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3419872" y="3717032"/>
            <a:ext cx="288032" cy="288032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0899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4"/>
          <p:cNvSpPr txBox="1">
            <a:spLocks/>
          </p:cNvSpPr>
          <p:nvPr/>
        </p:nvSpPr>
        <p:spPr>
          <a:xfrm>
            <a:off x="4080405" y="1844826"/>
            <a:ext cx="4806912" cy="720079"/>
          </a:xfrm>
          <a:prstGeom prst="rect">
            <a:avLst/>
          </a:prstGeom>
          <a:ln>
            <a:noFill/>
          </a:ln>
        </p:spPr>
        <p:txBody>
          <a:bodyPr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8000" b="1" dirty="0" smtClean="0">
                <a:solidFill>
                  <a:srgbClr val="0070C0"/>
                </a:solidFill>
              </a:rPr>
              <a:t> 3 шаг «Элементы»</a:t>
            </a:r>
          </a:p>
          <a:p>
            <a:pPr>
              <a:buFont typeface="Arial" pitchFamily="34" charset="0"/>
              <a:buNone/>
            </a:pP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28585"/>
            <a:ext cx="7776864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3. Открываем новый элемент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Нарисуй и назови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05328"/>
            <a:ext cx="8280920" cy="11354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000000"/>
                </a:solidFill>
              </a:rPr>
              <a:t>Открываем секреты написания</a:t>
            </a:r>
            <a:r>
              <a:rPr lang="ru-RU" sz="2800" b="1" dirty="0">
                <a:solidFill>
                  <a:srgbClr val="000000"/>
                </a:solidFill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</a:rPr>
              <a:t>строчной буквы </a:t>
            </a:r>
            <a:r>
              <a:rPr lang="ru-RU" sz="3200" b="1" i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Х</a:t>
            </a:r>
            <a:endParaRPr lang="ru-RU" sz="2800" b="1" dirty="0" smtClean="0">
              <a:solidFill>
                <a:srgbClr val="000000"/>
              </a:solidFill>
            </a:endParaRPr>
          </a:p>
          <a:p>
            <a:r>
              <a:rPr lang="ru-RU" sz="2800" b="1" dirty="0" smtClean="0">
                <a:solidFill>
                  <a:srgbClr val="000000"/>
                </a:solidFill>
              </a:rPr>
              <a:t>                     </a:t>
            </a:r>
            <a:r>
              <a:rPr lang="ru-RU" sz="2800" b="1" i="1" dirty="0" smtClean="0">
                <a:solidFill>
                  <a:srgbClr val="FF0000"/>
                </a:solidFill>
              </a:rPr>
              <a:t>Работа на 3-Д принтере</a:t>
            </a:r>
          </a:p>
        </p:txBody>
      </p:sp>
      <p:grpSp>
        <p:nvGrpSpPr>
          <p:cNvPr id="4" name="Группа 3"/>
          <p:cNvGrpSpPr/>
          <p:nvPr/>
        </p:nvGrpSpPr>
        <p:grpSpPr>
          <a:xfrm rot="19515208">
            <a:off x="5888343" y="5392993"/>
            <a:ext cx="2136524" cy="486648"/>
            <a:chOff x="6035877" y="3302391"/>
            <a:chExt cx="1504787" cy="366508"/>
          </a:xfrm>
          <a:solidFill>
            <a:srgbClr val="FF0000"/>
          </a:solidFill>
        </p:grpSpPr>
        <p:sp>
          <p:nvSpPr>
            <p:cNvPr id="2" name="Прямоугольник 1"/>
            <p:cNvSpPr/>
            <p:nvPr/>
          </p:nvSpPr>
          <p:spPr>
            <a:xfrm>
              <a:off x="6035877" y="3302391"/>
              <a:ext cx="943564" cy="366508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Равнобедренный треугольник 2"/>
            <p:cNvSpPr/>
            <p:nvPr/>
          </p:nvSpPr>
          <p:spPr>
            <a:xfrm rot="5400000">
              <a:off x="7089493" y="3210765"/>
              <a:ext cx="352580" cy="549762"/>
            </a:xfrm>
            <a:prstGeom prst="triangl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Равнобедренный треугольник 20"/>
            <p:cNvSpPr/>
            <p:nvPr/>
          </p:nvSpPr>
          <p:spPr>
            <a:xfrm rot="5400000">
              <a:off x="7316392" y="3355442"/>
              <a:ext cx="173113" cy="274335"/>
            </a:xfrm>
            <a:prstGeom prst="triangl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Содержимое 4"/>
          <p:cNvSpPr txBox="1">
            <a:spLocks/>
          </p:cNvSpPr>
          <p:nvPr/>
        </p:nvSpPr>
        <p:spPr>
          <a:xfrm>
            <a:off x="4644008" y="2672916"/>
            <a:ext cx="4413768" cy="1044115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Найди, обведи и назови</a:t>
            </a:r>
          </a:p>
          <a:p>
            <a:pPr marL="0" indent="0">
              <a:buNone/>
            </a:pPr>
            <a:r>
              <a:rPr lang="ru-RU" dirty="0"/>
              <a:t>и</a:t>
            </a:r>
            <a:r>
              <a:rPr lang="ru-RU" dirty="0" smtClean="0"/>
              <a:t>звестные тебе элементы.</a:t>
            </a:r>
          </a:p>
        </p:txBody>
      </p:sp>
      <p:grpSp>
        <p:nvGrpSpPr>
          <p:cNvPr id="8" name="Группа 28"/>
          <p:cNvGrpSpPr/>
          <p:nvPr/>
        </p:nvGrpSpPr>
        <p:grpSpPr>
          <a:xfrm rot="19515208">
            <a:off x="6775471" y="5658934"/>
            <a:ext cx="2136524" cy="486648"/>
            <a:chOff x="6035877" y="3302391"/>
            <a:chExt cx="1504787" cy="366508"/>
          </a:xfrm>
          <a:solidFill>
            <a:srgbClr val="000099"/>
          </a:solidFill>
        </p:grpSpPr>
        <p:sp>
          <p:nvSpPr>
            <p:cNvPr id="30" name="Прямоугольник 29"/>
            <p:cNvSpPr/>
            <p:nvPr/>
          </p:nvSpPr>
          <p:spPr>
            <a:xfrm>
              <a:off x="6035877" y="3302391"/>
              <a:ext cx="943564" cy="366508"/>
            </a:xfrm>
            <a:prstGeom prst="rect">
              <a:avLst/>
            </a:prstGeom>
            <a:grpFill/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Равнобедренный треугольник 30"/>
            <p:cNvSpPr/>
            <p:nvPr/>
          </p:nvSpPr>
          <p:spPr>
            <a:xfrm rot="5400000">
              <a:off x="7089493" y="3210765"/>
              <a:ext cx="352580" cy="549762"/>
            </a:xfrm>
            <a:prstGeom prst="triangle">
              <a:avLst/>
            </a:prstGeom>
            <a:solidFill>
              <a:schemeClr val="bg1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Равнобедренный треугольник 31"/>
            <p:cNvSpPr/>
            <p:nvPr/>
          </p:nvSpPr>
          <p:spPr>
            <a:xfrm rot="5400000">
              <a:off x="7316392" y="3355442"/>
              <a:ext cx="173113" cy="274335"/>
            </a:xfrm>
            <a:prstGeom prst="triangle">
              <a:avLst/>
            </a:prstGeom>
            <a:grpFill/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7" name="Рисунок 36" descr="Безымянный7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23528" y="2636912"/>
            <a:ext cx="3651679" cy="2573331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38" name="Овал 37"/>
          <p:cNvSpPr/>
          <p:nvPr/>
        </p:nvSpPr>
        <p:spPr>
          <a:xfrm>
            <a:off x="899592" y="3501008"/>
            <a:ext cx="288032" cy="28803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3347864" y="3501008"/>
            <a:ext cx="288032" cy="28803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2915816" y="3068960"/>
            <a:ext cx="288032" cy="288032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1619672" y="2996952"/>
            <a:ext cx="288032" cy="288032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2339752" y="4653136"/>
            <a:ext cx="288032" cy="288032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1043608" y="4653136"/>
            <a:ext cx="288032" cy="288032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3059832" y="4293096"/>
            <a:ext cx="288032" cy="288032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611560" y="4221088"/>
            <a:ext cx="288032" cy="288032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1835696" y="4221088"/>
            <a:ext cx="288032" cy="288032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2123728" y="3501008"/>
            <a:ext cx="288032" cy="288032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Арка 68"/>
          <p:cNvSpPr/>
          <p:nvPr/>
        </p:nvSpPr>
        <p:spPr>
          <a:xfrm rot="1905042" flipH="1" flipV="1">
            <a:off x="871024" y="3018360"/>
            <a:ext cx="1332545" cy="1912463"/>
          </a:xfrm>
          <a:prstGeom prst="blockArc">
            <a:avLst>
              <a:gd name="adj1" fmla="val 941609"/>
              <a:gd name="adj2" fmla="val 18006519"/>
              <a:gd name="adj3" fmla="val 9227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Арка 26"/>
          <p:cNvSpPr/>
          <p:nvPr/>
        </p:nvSpPr>
        <p:spPr>
          <a:xfrm rot="2218592" flipV="1">
            <a:off x="2163916" y="3028782"/>
            <a:ext cx="1236096" cy="1921595"/>
          </a:xfrm>
          <a:prstGeom prst="blockArc">
            <a:avLst>
              <a:gd name="adj1" fmla="val 4265381"/>
              <a:gd name="adj2" fmla="val 20918018"/>
              <a:gd name="adj3" fmla="val 1039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Хорда 32"/>
          <p:cNvSpPr/>
          <p:nvPr/>
        </p:nvSpPr>
        <p:spPr>
          <a:xfrm rot="770573">
            <a:off x="2194036" y="3818429"/>
            <a:ext cx="467227" cy="728795"/>
          </a:xfrm>
          <a:prstGeom prst="chord">
            <a:avLst>
              <a:gd name="adj1" fmla="val 2700000"/>
              <a:gd name="adj2" fmla="val 1628779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125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9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физкульт минутка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52536" y="0"/>
            <a:ext cx="939653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физкульт минутка 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95736" y="-27780"/>
            <a:ext cx="3888432" cy="4668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03648" y="4797152"/>
            <a:ext cx="61479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50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РАБОТА В ТЕТРАДИ</a:t>
            </a:r>
            <a:r>
              <a:rPr lang="ru-RU" sz="5400" b="1" i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endParaRPr lang="ru-RU" sz="5400" b="1" i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370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игрушка Х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я запомнил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5616624"/>
          </a:xfrm>
        </p:spPr>
        <p:txBody>
          <a:bodyPr>
            <a:normAutofit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ЗАКОНЧЕН УРОК И ВЫПОЛНЕН ПЛАН,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СПАСИБО, РЕБЯТА, ОГРОМНОЕ ВАМ.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ЗА ТО, ЧТО УПОРНО И ДРУЖНО  ТРУДИЛИСЬ,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ЧТО НА УРОКЕ  ВЫ НЕ ЛЕНИЛИСЬ!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СПАСИБО  ЗА  УРОК!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колокол111111111.pn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6804248" y="3645024"/>
            <a:ext cx="1891237" cy="23276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-387424"/>
            <a:ext cx="7772400" cy="1857387"/>
          </a:xfrm>
        </p:spPr>
        <p:txBody>
          <a:bodyPr/>
          <a:lstStyle/>
          <a:p>
            <a:r>
              <a:rPr lang="ru-RU" dirty="0" smtClean="0">
                <a:latin typeface="Comic Sans MS" panose="030F0702030302020204" pitchFamily="66" charset="0"/>
              </a:rPr>
              <a:t>Урок письма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16388" name="Picture 4" descr="http://www.voshod-mari.ru/upload/iblock/aa6/aa66aaf226e389c1f808c32ca11c855a.jpeg"/>
          <p:cNvPicPr>
            <a:picLocks noChangeAspect="1" noChangeArrowheads="1"/>
          </p:cNvPicPr>
          <p:nvPr/>
        </p:nvPicPr>
        <p:blipFill>
          <a:blip r:embed="rId3" cstate="email"/>
          <a:srcRect b="-9"/>
          <a:stretch>
            <a:fillRect/>
          </a:stretch>
        </p:blipFill>
        <p:spPr bwMode="auto">
          <a:xfrm rot="7245625">
            <a:off x="2788235" y="3456572"/>
            <a:ext cx="4857784" cy="386371"/>
          </a:xfrm>
          <a:prstGeom prst="rect">
            <a:avLst/>
          </a:prstGeom>
          <a:noFill/>
        </p:spPr>
      </p:pic>
      <p:grpSp>
        <p:nvGrpSpPr>
          <p:cNvPr id="4" name="Группа 3"/>
          <p:cNvGrpSpPr/>
          <p:nvPr/>
        </p:nvGrpSpPr>
        <p:grpSpPr>
          <a:xfrm>
            <a:off x="602356" y="1268760"/>
            <a:ext cx="3180350" cy="4317578"/>
            <a:chOff x="3405400" y="971024"/>
            <a:chExt cx="2800477" cy="4317578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3405400" y="1026255"/>
              <a:ext cx="2800477" cy="4262347"/>
              <a:chOff x="1115616" y="-951267"/>
              <a:chExt cx="4392488" cy="6255749"/>
            </a:xfrm>
            <a:solidFill>
              <a:schemeClr val="accent1">
                <a:lumMod val="20000"/>
                <a:lumOff val="80000"/>
              </a:schemeClr>
            </a:solidFill>
          </p:grpSpPr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 rotWithShape="1">
              <a:blip r:embed="rId4" cstate="email">
                <a:lum bright="-10000" contrast="24000"/>
              </a:blip>
              <a:srcRect t="-31557"/>
              <a:stretch/>
            </p:blipFill>
            <p:spPr bwMode="auto">
              <a:xfrm>
                <a:off x="1115616" y="-951267"/>
                <a:ext cx="4392488" cy="6255749"/>
              </a:xfrm>
              <a:prstGeom prst="roundRect">
                <a:avLst>
                  <a:gd name="adj" fmla="val 8594"/>
                </a:avLst>
              </a:prstGeom>
              <a:grpFill/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>
              <a:blip r:embed="rId5" cstate="email">
                <a:lum bright="-10000" contrast="24000"/>
              </a:blip>
              <a:srcRect/>
              <a:stretch>
                <a:fillRect/>
              </a:stretch>
            </p:blipFill>
            <p:spPr bwMode="auto">
              <a:xfrm>
                <a:off x="4355976" y="548680"/>
                <a:ext cx="1143744" cy="504056"/>
              </a:xfrm>
              <a:prstGeom prst="roundRect">
                <a:avLst>
                  <a:gd name="adj" fmla="val 8594"/>
                </a:avLst>
              </a:prstGeom>
              <a:grpFill/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3651687" y="971024"/>
              <a:ext cx="2263761" cy="107721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32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Monotype Corsiva" panose="03010101010201010101" pitchFamily="66" charset="0"/>
                </a:rPr>
                <a:t>Пропись по </a:t>
              </a:r>
            </a:p>
            <a:p>
              <a:pPr algn="ctr"/>
              <a:r>
                <a:rPr lang="ru-RU" sz="32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Monotype Corsiva" panose="03010101010201010101" pitchFamily="66" charset="0"/>
                </a:rPr>
                <a:t>каллиграфии</a:t>
              </a:r>
              <a:endParaRPr lang="ru-RU" sz="3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endParaRPr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email"/>
          <a:srcRect/>
          <a:stretch/>
        </p:blipFill>
        <p:spPr>
          <a:xfrm rot="1251331">
            <a:off x="5988685" y="3294191"/>
            <a:ext cx="2607907" cy="29283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email"/>
          <a:srcRect/>
          <a:stretch/>
        </p:blipFill>
        <p:spPr>
          <a:xfrm>
            <a:off x="7216137" y="111222"/>
            <a:ext cx="1482013" cy="271748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email"/>
          <a:srcRect/>
          <a:stretch/>
        </p:blipFill>
        <p:spPr>
          <a:xfrm rot="17965957">
            <a:off x="2598195" y="2776445"/>
            <a:ext cx="4591762" cy="2989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7765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мотивация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612576" y="0"/>
            <a:ext cx="9756576" cy="7101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пословица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675456"/>
            <a:ext cx="9144000" cy="7791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пословица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85750" y="0"/>
            <a:ext cx="942975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7544" y="836712"/>
            <a:ext cx="8290978" cy="5803779"/>
          </a:xfrm>
          <a:prstGeom prst="rect">
            <a:avLst/>
          </a:prstGeom>
          <a:solidFill>
            <a:srgbClr val="000099"/>
          </a:solidFill>
          <a:ln>
            <a:solidFill>
              <a:srgbClr val="000099"/>
            </a:solidFill>
          </a:ln>
          <a:effectLst>
            <a:softEdge rad="11250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2993778" y="-86618"/>
            <a:ext cx="29322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Алфавит </a:t>
            </a:r>
            <a:endParaRPr lang="ru-RU" sz="5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</a:endParaRPr>
          </a:p>
        </p:txBody>
      </p:sp>
      <p:pic>
        <p:nvPicPr>
          <p:cNvPr id="6" name="Рисунок 5" descr="Безымянный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2699792" y="3140968"/>
            <a:ext cx="3540992" cy="22630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4982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260648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урока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1196752"/>
            <a:ext cx="78488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Я БУДУ УЧИТЬСЯ ПИСАТЬ  - БУКВУ Х </a:t>
            </a:r>
          </a:p>
          <a:p>
            <a:endParaRPr lang="ru-RU" sz="4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Я НЕ ЗНАЮ ПРАВИЛО НАПИСАНИЯ БУКВЫ Х,</a:t>
            </a:r>
          </a:p>
          <a:p>
            <a:endParaRPr lang="ru-RU" sz="4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4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Я БУДУ ЕГО ОТКРЫВАТЬ</a:t>
            </a:r>
            <a:endParaRPr lang="ru-RU" sz="4000" b="1" dirty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1"/>
            <a:ext cx="8712968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7203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посадка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260648"/>
            <a:ext cx="8424936" cy="63367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3503</TotalTime>
  <Words>305</Words>
  <Application>Microsoft Office PowerPoint</Application>
  <PresentationFormat>Экран (4:3)</PresentationFormat>
  <Paragraphs>62</Paragraphs>
  <Slides>19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"СПАСЕНИЕ ДЛЯ МАЛОКОМПЛЕКТНОЙ ШКОЛЫ ИЛИ  КОГДА К ДОСКЕ НАПЕРЕГОНКИ"   </vt:lpstr>
      <vt:lpstr>Урок письма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Поймай  снежинку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ЗАКОНЧЕН УРОК И ВЫПОЛНЕН ПЛАН, СПАСИБО, РЕБЯТА, ОГРОМНОЕ ВАМ. ЗА ТО, ЧТО УПОРНО И ДРУЖНО  ТРУДИЛИСЬ, ЧТО НА УРОКЕ  ВЫ НЕ ЛЕНИЛИСЬ!   СПАСИБО  ЗА  УРОК!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Границы клетки</dc:title>
  <dc:creator>2014-2018</dc:creator>
  <cp:lastModifiedBy>Малинка</cp:lastModifiedBy>
  <cp:revision>360</cp:revision>
  <dcterms:created xsi:type="dcterms:W3CDTF">2017-08-16T06:54:19Z</dcterms:created>
  <dcterms:modified xsi:type="dcterms:W3CDTF">2018-04-02T10:33:18Z</dcterms:modified>
</cp:coreProperties>
</file>