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sldIdLst>
    <p:sldId id="256" r:id="rId2"/>
    <p:sldId id="277" r:id="rId3"/>
    <p:sldId id="273" r:id="rId4"/>
    <p:sldId id="257" r:id="rId5"/>
    <p:sldId id="272" r:id="rId6"/>
    <p:sldId id="276" r:id="rId7"/>
    <p:sldId id="260" r:id="rId8"/>
    <p:sldId id="261" r:id="rId9"/>
    <p:sldId id="270" r:id="rId10"/>
    <p:sldId id="267" r:id="rId11"/>
    <p:sldId id="263" r:id="rId12"/>
    <p:sldId id="262" r:id="rId13"/>
    <p:sldId id="264" r:id="rId14"/>
    <p:sldId id="265" r:id="rId15"/>
    <p:sldId id="259" r:id="rId16"/>
    <p:sldId id="266" r:id="rId17"/>
    <p:sldId id="274" r:id="rId18"/>
    <p:sldId id="275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F57F"/>
    <a:srgbClr val="79DCFF"/>
    <a:srgbClr val="F0F442"/>
    <a:srgbClr val="E777D2"/>
    <a:srgbClr val="EC5AC2"/>
    <a:srgbClr val="2B6B3F"/>
    <a:srgbClr val="6D15EF"/>
    <a:srgbClr val="80307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00" autoAdjust="0"/>
    <p:restoredTop sz="94681" autoAdjust="0"/>
  </p:normalViewPr>
  <p:slideViewPr>
    <p:cSldViewPr>
      <p:cViewPr varScale="1">
        <p:scale>
          <a:sx n="69" d="100"/>
          <a:sy n="69" d="100"/>
        </p:scale>
        <p:origin x="-11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1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i="0" dirty="0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i="0" dirty="0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i="0" dirty="0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4944" y="-4"/>
              <a:ext cx="816" cy="3979"/>
              <a:chOff x="4944" y="-4"/>
              <a:chExt cx="816" cy="3979"/>
            </a:xfrm>
          </p:grpSpPr>
          <p:grpSp>
            <p:nvGrpSpPr>
              <p:cNvPr id="20" name="Group 7"/>
              <p:cNvGrpSpPr>
                <a:grpSpLocks/>
              </p:cNvGrpSpPr>
              <p:nvPr userDrawn="1"/>
            </p:nvGrpSpPr>
            <p:grpSpPr bwMode="auto">
              <a:xfrm>
                <a:off x="5280" y="-4"/>
                <a:ext cx="480" cy="1435"/>
                <a:chOff x="5280" y="-4"/>
                <a:chExt cx="480" cy="1435"/>
              </a:xfrm>
            </p:grpSpPr>
            <p:grpSp>
              <p:nvGrpSpPr>
                <p:cNvPr id="41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90" y="-5"/>
                  <a:ext cx="174" cy="176"/>
                  <a:chOff x="1707" y="323"/>
                  <a:chExt cx="1690" cy="2560"/>
                </a:xfrm>
              </p:grpSpPr>
              <p:grpSp>
                <p:nvGrpSpPr>
                  <p:cNvPr id="50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707" y="323"/>
                    <a:ext cx="1690" cy="2560"/>
                    <a:chOff x="1707" y="323"/>
                    <a:chExt cx="1690" cy="2560"/>
                  </a:xfrm>
                </p:grpSpPr>
                <p:sp>
                  <p:nvSpPr>
                    <p:cNvPr id="57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73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 dirty="0"/>
                    </a:p>
                  </p:txBody>
                </p:sp>
                <p:sp>
                  <p:nvSpPr>
                    <p:cNvPr id="58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717" y="381"/>
                      <a:ext cx="864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 dirty="0"/>
                    </a:p>
                  </p:txBody>
                </p:sp>
              </p:grpSp>
              <p:sp>
                <p:nvSpPr>
                  <p:cNvPr id="51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7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 dirty="0"/>
                  </a:p>
                </p:txBody>
              </p:sp>
              <p:sp>
                <p:nvSpPr>
                  <p:cNvPr id="52" name="Freeform 13"/>
                  <p:cNvSpPr>
                    <a:spLocks/>
                  </p:cNvSpPr>
                  <p:nvPr/>
                </p:nvSpPr>
                <p:spPr bwMode="auto">
                  <a:xfrm>
                    <a:off x="2659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 dirty="0"/>
                  </a:p>
                </p:txBody>
              </p:sp>
              <p:sp>
                <p:nvSpPr>
                  <p:cNvPr id="53" name="Freeform 14"/>
                  <p:cNvSpPr>
                    <a:spLocks/>
                  </p:cNvSpPr>
                  <p:nvPr/>
                </p:nvSpPr>
                <p:spPr bwMode="auto">
                  <a:xfrm>
                    <a:off x="2727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 dirty="0"/>
                  </a:p>
                </p:txBody>
              </p:sp>
              <p:sp>
                <p:nvSpPr>
                  <p:cNvPr id="54" name="Freeform 15"/>
                  <p:cNvSpPr>
                    <a:spLocks/>
                  </p:cNvSpPr>
                  <p:nvPr/>
                </p:nvSpPr>
                <p:spPr bwMode="auto">
                  <a:xfrm>
                    <a:off x="2474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 dirty="0"/>
                  </a:p>
                </p:txBody>
              </p:sp>
              <p:sp>
                <p:nvSpPr>
                  <p:cNvPr id="55" name="Freeform 16"/>
                  <p:cNvSpPr>
                    <a:spLocks/>
                  </p:cNvSpPr>
                  <p:nvPr/>
                </p:nvSpPr>
                <p:spPr bwMode="auto">
                  <a:xfrm>
                    <a:off x="1911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 dirty="0"/>
                  </a:p>
                </p:txBody>
              </p:sp>
              <p:sp>
                <p:nvSpPr>
                  <p:cNvPr id="56" name="Freeform 17"/>
                  <p:cNvSpPr>
                    <a:spLocks/>
                  </p:cNvSpPr>
                  <p:nvPr/>
                </p:nvSpPr>
                <p:spPr bwMode="auto">
                  <a:xfrm>
                    <a:off x="2096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 dirty="0"/>
                  </a:p>
                </p:txBody>
              </p:sp>
            </p:grpSp>
            <p:pic>
              <p:nvPicPr>
                <p:cNvPr id="42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3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5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6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7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8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9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21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22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3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4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5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6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7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9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0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1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2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3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4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5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6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7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8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9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0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9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2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 cstate="email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3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 cstate="email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4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7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i="0" dirty="0"/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9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>
                <a:defRPr/>
              </a:pPr>
              <a:endParaRPr kumimoji="1" lang="ru-RU" i="0" dirty="0"/>
            </a:p>
          </p:txBody>
        </p:sp>
      </p:grpSp>
      <p:sp>
        <p:nvSpPr>
          <p:cNvPr id="14393" name="Rectangle 5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370013"/>
            <a:ext cx="6965950" cy="20574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4394" name="Rectangle 5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727200" y="3886200"/>
            <a:ext cx="5640388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9" name="Rectangle 5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D01D8-44A2-42B8-9400-0036DE70675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EE4B2C-7D10-4490-A934-32CC02F9063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255EAC-5EAE-48DD-8ABE-2D86D7B5B1E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A1F6E-F3A1-430D-AA2C-17D1E2B400D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CF348-D37F-4CBB-9C3C-F0537E0009D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BDE44-10CB-4FF3-85FB-D4BAEA49963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B3352-C5AF-47E3-913A-CD0E6439841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8BF09A-F37C-4EF2-A368-F239BA4D7B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94366-90E3-4294-902D-28BDDEECEEF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B7DCE-E874-44E3-BB51-9C08BCA218E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827713" y="227013"/>
            <a:ext cx="1868487" cy="5868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19075" y="227013"/>
            <a:ext cx="5456238" cy="5868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7C41E-B9A0-4D57-8B52-3259945B9CC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13315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i="0" dirty="0"/>
            </a:p>
          </p:txBody>
        </p:sp>
        <p:sp>
          <p:nvSpPr>
            <p:cNvPr id="13316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i="0" dirty="0"/>
            </a:p>
          </p:txBody>
        </p:sp>
        <p:sp>
          <p:nvSpPr>
            <p:cNvPr id="13317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i="0" dirty="0"/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1047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1068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1077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13322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72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 dirty="0"/>
                    </a:p>
                  </p:txBody>
                </p:sp>
                <p:sp>
                  <p:nvSpPr>
                    <p:cNvPr id="13323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715" y="381"/>
                      <a:ext cx="865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 dirty="0"/>
                    </a:p>
                  </p:txBody>
                </p:sp>
              </p:grpSp>
              <p:sp>
                <p:nvSpPr>
                  <p:cNvPr id="13324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 dirty="0"/>
                  </a:p>
                </p:txBody>
              </p:sp>
              <p:sp>
                <p:nvSpPr>
                  <p:cNvPr id="13325" name="Freeform 13"/>
                  <p:cNvSpPr>
                    <a:spLocks/>
                  </p:cNvSpPr>
                  <p:nvPr/>
                </p:nvSpPr>
                <p:spPr bwMode="auto">
                  <a:xfrm>
                    <a:off x="2658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 dirty="0"/>
                  </a:p>
                </p:txBody>
              </p:sp>
              <p:sp>
                <p:nvSpPr>
                  <p:cNvPr id="13326" name="Freeform 14"/>
                  <p:cNvSpPr>
                    <a:spLocks/>
                  </p:cNvSpPr>
                  <p:nvPr/>
                </p:nvSpPr>
                <p:spPr bwMode="auto">
                  <a:xfrm>
                    <a:off x="2726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 dirty="0"/>
                  </a:p>
                </p:txBody>
              </p:sp>
              <p:sp>
                <p:nvSpPr>
                  <p:cNvPr id="13327" name="Freeform 15"/>
                  <p:cNvSpPr>
                    <a:spLocks/>
                  </p:cNvSpPr>
                  <p:nvPr/>
                </p:nvSpPr>
                <p:spPr bwMode="auto">
                  <a:xfrm>
                    <a:off x="2473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 dirty="0"/>
                  </a:p>
                </p:txBody>
              </p:sp>
              <p:sp>
                <p:nvSpPr>
                  <p:cNvPr id="13328" name="Freeform 16"/>
                  <p:cNvSpPr>
                    <a:spLocks/>
                  </p:cNvSpPr>
                  <p:nvPr/>
                </p:nvSpPr>
                <p:spPr bwMode="auto">
                  <a:xfrm>
                    <a:off x="1910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 dirty="0"/>
                  </a:p>
                </p:txBody>
              </p:sp>
              <p:sp>
                <p:nvSpPr>
                  <p:cNvPr id="13329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 dirty="0"/>
                  </a:p>
                </p:txBody>
              </p:sp>
            </p:grpSp>
            <p:pic>
              <p:nvPicPr>
                <p:cNvPr id="1069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0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1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2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3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4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5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6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048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1049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0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1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2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3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4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5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6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7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8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9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0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1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2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3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4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5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6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7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3" cstate="email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13358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3359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3360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3361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4" cstate="email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3362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4" cstate="email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3363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3364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3365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3366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i="0" dirty="0"/>
            </a:p>
          </p:txBody>
        </p:sp>
        <p:sp>
          <p:nvSpPr>
            <p:cNvPr id="13367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3368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>
                <a:defRPr/>
              </a:pPr>
              <a:endParaRPr kumimoji="1" lang="ru-RU" i="0" dirty="0"/>
            </a:p>
          </p:txBody>
        </p:sp>
      </p:grpSp>
      <p:sp>
        <p:nvSpPr>
          <p:cNvPr id="1027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227013"/>
            <a:ext cx="74771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3525" y="1598613"/>
            <a:ext cx="7386638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3371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2050"/>
            <a:ext cx="17827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i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72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57425" y="6248400"/>
            <a:ext cx="34559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i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73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248400"/>
            <a:ext cx="175577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i="0"/>
            </a:lvl1pPr>
          </a:lstStyle>
          <a:p>
            <a:pPr>
              <a:defRPr/>
            </a:pPr>
            <a:fld id="{44426F2E-4331-48CA-979C-C94FA0A751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0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Blip>
          <a:blip r:embed="rId16"/>
        </a:buBlip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17"/>
        </a:buBlip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500063" y="928688"/>
            <a:ext cx="7151687" cy="4143375"/>
          </a:xfrm>
        </p:spPr>
        <p:txBody>
          <a:bodyPr/>
          <a:lstStyle/>
          <a:p>
            <a:pPr eaLnBrk="1" hangingPunct="1"/>
            <a:r>
              <a:rPr lang="ru-RU" sz="9600" b="1" i="1" dirty="0" smtClean="0">
                <a:solidFill>
                  <a:srgbClr val="FFFF00"/>
                </a:solidFill>
                <a:latin typeface="Monotype Corsiva" pitchFamily="66" charset="0"/>
              </a:rPr>
              <a:t>ДЕТСКИЙ ФОЛЬКЛОР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60648"/>
            <a:ext cx="68723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Georgia" pitchFamily="18" charset="0"/>
              </a:rPr>
              <a:t>Муниципальное общеобразовательное учреждение </a:t>
            </a:r>
          </a:p>
          <a:p>
            <a:r>
              <a:rPr lang="ru-RU" b="1" dirty="0" smtClean="0">
                <a:latin typeface="Georgia" pitchFamily="18" charset="0"/>
              </a:rPr>
              <a:t>«Езвинская средняя  общеобразовательная  школа»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51920" y="5013176"/>
            <a:ext cx="38212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учитель музыки : Малинина Н.В.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313"/>
            <a:ext cx="8124825" cy="5773737"/>
          </a:xfrm>
        </p:spPr>
        <p:txBody>
          <a:bodyPr/>
          <a:lstStyle/>
          <a:p>
            <a:pPr algn="ctr"/>
            <a:r>
              <a:rPr lang="ru-RU" sz="8800" b="1" i="1" smtClean="0">
                <a:solidFill>
                  <a:srgbClr val="FFFF00"/>
                </a:solidFill>
                <a:latin typeface="Georgia" pitchFamily="18" charset="0"/>
              </a:rPr>
              <a:t>Русское Народное Творчество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7572375" y="5857875"/>
            <a:ext cx="77788" cy="238125"/>
          </a:xfrm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6757988" cy="928688"/>
          </a:xfrm>
        </p:spPr>
        <p:txBody>
          <a:bodyPr/>
          <a:lstStyle/>
          <a:p>
            <a:pPr algn="ctr"/>
            <a:r>
              <a:rPr lang="ru-RU" sz="6000" i="1" smtClean="0">
                <a:solidFill>
                  <a:srgbClr val="FFFF00"/>
                </a:solidFill>
                <a:latin typeface="Monotype Corsiva" pitchFamily="66" charset="0"/>
              </a:rPr>
              <a:t>Детский фольклор </a:t>
            </a:r>
          </a:p>
        </p:txBody>
      </p:sp>
      <p:pic>
        <p:nvPicPr>
          <p:cNvPr id="5" name="Содержимое 4" descr="02_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143000" y="3357563"/>
            <a:ext cx="2528888" cy="350043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785813"/>
            <a:ext cx="8001000" cy="2714625"/>
          </a:xfrm>
        </p:spPr>
        <p:txBody>
          <a:bodyPr/>
          <a:lstStyle/>
          <a:p>
            <a:pPr>
              <a:buFont typeface="Wingdings" pitchFamily="2" charset="2"/>
              <a:buChar char="v"/>
              <a:defRPr/>
            </a:pPr>
            <a:r>
              <a:rPr lang="ru-RU" sz="30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Фольклор сопровождает человека с первых дней жизни.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ru-RU" sz="30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Вы знаете, что есть особенный детский   фольклор.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ru-RU" sz="30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Что это такое ?  Слушайте, и мы вам расскажем!</a:t>
            </a:r>
          </a:p>
        </p:txBody>
      </p:sp>
      <p:pic>
        <p:nvPicPr>
          <p:cNvPr id="26626" name="Picture 2" descr="D:\картинки\Новая папка (3)\03_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29125" y="3429000"/>
            <a:ext cx="228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477125" cy="1143000"/>
          </a:xfrm>
        </p:spPr>
        <p:txBody>
          <a:bodyPr/>
          <a:lstStyle/>
          <a:p>
            <a:pPr algn="ctr" eaLnBrk="1" hangingPunct="1"/>
            <a:r>
              <a:rPr lang="ru-RU" sz="6000" b="1" smtClean="0">
                <a:solidFill>
                  <a:srgbClr val="FFFF00"/>
                </a:solidFill>
                <a:latin typeface="Monotype Corsiva" pitchFamily="66" charset="0"/>
              </a:rPr>
              <a:t>Фольклор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1071563"/>
            <a:ext cx="7650163" cy="56435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3600" b="1" i="1" smtClean="0">
                <a:solidFill>
                  <a:srgbClr val="76D08B"/>
                </a:solidFill>
                <a:latin typeface="Georgia" pitchFamily="18" charset="0"/>
              </a:rPr>
              <a:t>Сказки</a:t>
            </a:r>
          </a:p>
          <a:p>
            <a:pPr eaLnBrk="1" hangingPunct="1">
              <a:lnSpc>
                <a:spcPct val="80000"/>
              </a:lnSpc>
            </a:pPr>
            <a:r>
              <a:rPr lang="ru-RU" sz="3600" b="1" i="1" smtClean="0">
                <a:solidFill>
                  <a:srgbClr val="76D08B"/>
                </a:solidFill>
                <a:latin typeface="Georgia" pitchFamily="18" charset="0"/>
              </a:rPr>
              <a:t>Былины</a:t>
            </a:r>
            <a:endParaRPr lang="en-US" sz="3600" b="1" i="1" smtClean="0">
              <a:solidFill>
                <a:srgbClr val="76D08B"/>
              </a:solidFill>
              <a:latin typeface="Georgia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3600" b="1" i="1" smtClean="0">
                <a:solidFill>
                  <a:srgbClr val="76D08B"/>
                </a:solidFill>
                <a:latin typeface="Georgia" pitchFamily="18" charset="0"/>
              </a:rPr>
              <a:t>Песни </a:t>
            </a:r>
          </a:p>
          <a:p>
            <a:pPr eaLnBrk="1" hangingPunct="1">
              <a:lnSpc>
                <a:spcPct val="80000"/>
              </a:lnSpc>
            </a:pPr>
            <a:r>
              <a:rPr lang="ru-RU" sz="3600" b="1" i="1" smtClean="0">
                <a:solidFill>
                  <a:srgbClr val="76D08B"/>
                </a:solidFill>
                <a:latin typeface="Georgia" pitchFamily="18" charset="0"/>
              </a:rPr>
              <a:t>Частушки </a:t>
            </a:r>
          </a:p>
          <a:p>
            <a:pPr eaLnBrk="1" hangingPunct="1">
              <a:lnSpc>
                <a:spcPct val="80000"/>
              </a:lnSpc>
            </a:pPr>
            <a:r>
              <a:rPr lang="ru-RU" sz="3600" b="1" i="1" smtClean="0">
                <a:solidFill>
                  <a:srgbClr val="76D08B"/>
                </a:solidFill>
                <a:latin typeface="Georgia" pitchFamily="18" charset="0"/>
              </a:rPr>
              <a:t>Анекдоты </a:t>
            </a:r>
          </a:p>
          <a:p>
            <a:pPr eaLnBrk="1" hangingPunct="1">
              <a:lnSpc>
                <a:spcPct val="80000"/>
              </a:lnSpc>
            </a:pPr>
            <a:r>
              <a:rPr lang="ru-RU" sz="3600" b="1" smtClean="0">
                <a:solidFill>
                  <a:srgbClr val="76D08B"/>
                </a:solidFill>
                <a:latin typeface="Georgia" pitchFamily="18" charset="0"/>
              </a:rPr>
              <a:t>Пестушки 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en-US" sz="3600" b="1" i="1" smtClean="0">
              <a:solidFill>
                <a:srgbClr val="EAF57F"/>
              </a:solidFill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3600" b="1" i="1" smtClean="0">
                <a:solidFill>
                  <a:srgbClr val="FFFF00"/>
                </a:solidFill>
                <a:latin typeface="Monotype Corsiva" pitchFamily="66" charset="0"/>
              </a:rPr>
              <a:t>Всё это мы называем словом 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3600" b="1" i="1" smtClean="0">
                <a:solidFill>
                  <a:srgbClr val="FFFF00"/>
                </a:solidFill>
                <a:latin typeface="Monotype Corsiva" pitchFamily="66" charset="0"/>
              </a:rPr>
              <a:t>ФОЛЬКЛОР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3600" b="1" i="1" smtClean="0">
                <a:solidFill>
                  <a:srgbClr val="FFFF00"/>
                </a:solidFill>
                <a:latin typeface="Monotype Corsiva" pitchFamily="66" charset="0"/>
              </a:rPr>
              <a:t>или «</a:t>
            </a:r>
            <a:r>
              <a:rPr lang="ru-RU" sz="4400" b="1" i="1" smtClean="0">
                <a:solidFill>
                  <a:srgbClr val="FFFF00"/>
                </a:solidFill>
                <a:latin typeface="Monotype Corsiva" pitchFamily="66" charset="0"/>
              </a:rPr>
              <a:t>Живая старина</a:t>
            </a:r>
            <a:r>
              <a:rPr lang="ru-RU" sz="3600" b="1" i="1" smtClean="0">
                <a:solidFill>
                  <a:srgbClr val="FFFF00"/>
                </a:solidFill>
                <a:latin typeface="Monotype Corsiva" pitchFamily="66" charset="0"/>
              </a:rPr>
              <a:t>»</a:t>
            </a:r>
          </a:p>
        </p:txBody>
      </p:sp>
      <p:pic>
        <p:nvPicPr>
          <p:cNvPr id="4100" name="Picture 4" descr="im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330575" y="928688"/>
            <a:ext cx="500062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6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pPr algn="ctr"/>
            <a:r>
              <a:rPr lang="ru-RU" sz="7200" b="1" i="1" smtClean="0">
                <a:solidFill>
                  <a:srgbClr val="FFFF00"/>
                </a:solidFill>
                <a:latin typeface="Monotype Corsiva" pitchFamily="66" charset="0"/>
              </a:rPr>
              <a:t>Загадки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88" y="785813"/>
            <a:ext cx="7400925" cy="1174750"/>
          </a:xfrm>
        </p:spPr>
        <p:txBody>
          <a:bodyPr/>
          <a:lstStyle/>
          <a:p>
            <a:pPr>
              <a:defRPr/>
            </a:pPr>
            <a:endParaRPr lang="ru-RU" sz="2800" b="0" i="1" dirty="0" smtClean="0">
              <a:solidFill>
                <a:srgbClr val="6D15EF"/>
              </a:solidFill>
              <a:latin typeface="Georgia" pitchFamily="18" charset="0"/>
            </a:endParaRPr>
          </a:p>
          <a:p>
            <a:pPr>
              <a:defRPr/>
            </a:pPr>
            <a:endParaRPr lang="ru-RU" sz="2800" b="0" i="1" dirty="0" smtClean="0">
              <a:solidFill>
                <a:srgbClr val="6D15EF"/>
              </a:solidFill>
              <a:latin typeface="Georgia" pitchFamily="18" charset="0"/>
            </a:endParaRPr>
          </a:p>
          <a:p>
            <a:pPr>
              <a:defRPr/>
            </a:pPr>
            <a:endParaRPr lang="ru-RU" sz="2800" b="0" i="1" dirty="0" smtClean="0">
              <a:solidFill>
                <a:srgbClr val="6D15EF"/>
              </a:solidFill>
              <a:latin typeface="Georgia" pitchFamily="18" charset="0"/>
            </a:endParaRPr>
          </a:p>
          <a:p>
            <a:pPr algn="ctr">
              <a:defRPr/>
            </a:pPr>
            <a:r>
              <a:rPr lang="ru-RU" sz="3600" b="0" i="1" dirty="0" smtClean="0">
                <a:solidFill>
                  <a:schemeClr val="bg1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Загадка – изображение или выражение, нуждающееся  в разгадке.</a:t>
            </a:r>
            <a:endParaRPr lang="ru-RU" sz="3600" b="0" i="1" dirty="0">
              <a:solidFill>
                <a:schemeClr val="bg1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7" name="Содержимое 7" descr="08_1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00063" y="2022475"/>
            <a:ext cx="3222625" cy="4835525"/>
          </a:xfrm>
        </p:spPr>
      </p:pic>
      <p:sp>
        <p:nvSpPr>
          <p:cNvPr id="7173" name="Текст 4"/>
          <p:cNvSpPr>
            <a:spLocks noGrp="1"/>
          </p:cNvSpPr>
          <p:nvPr>
            <p:ph type="body" sz="quarter" idx="3"/>
          </p:nvPr>
        </p:nvSpPr>
        <p:spPr>
          <a:xfrm>
            <a:off x="8429625" y="1571625"/>
            <a:ext cx="257175" cy="603250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8" name="Picture 4" descr="M-D-09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3857625" y="2857500"/>
            <a:ext cx="3765550" cy="3087688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6" name="Рисунок 5" descr="PICT3362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571625" y="-285750"/>
            <a:ext cx="5357813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 descr="PICT3360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" y="0"/>
            <a:ext cx="7477125" cy="1143000"/>
          </a:xfrm>
        </p:spPr>
        <p:txBody>
          <a:bodyPr/>
          <a:lstStyle/>
          <a:p>
            <a:pPr algn="ctr" eaLnBrk="1" hangingPunct="1"/>
            <a:r>
              <a:rPr lang="ru-RU" sz="6600" b="1" i="1" smtClean="0">
                <a:solidFill>
                  <a:srgbClr val="FFFF00"/>
                </a:solidFill>
                <a:latin typeface="Monotype Corsiva" pitchFamily="66" charset="0"/>
              </a:rPr>
              <a:t>Пестушки.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285750" y="1071563"/>
            <a:ext cx="7364413" cy="52149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i="1" smtClean="0">
                <a:solidFill>
                  <a:srgbClr val="EC5AC2"/>
                </a:solidFill>
                <a:latin typeface="Monotype Corsiva" pitchFamily="66" charset="0"/>
              </a:rPr>
              <a:t>Пестовать значит воспитывать.</a:t>
            </a:r>
          </a:p>
          <a:p>
            <a:pPr eaLnBrk="1" hangingPunct="1">
              <a:lnSpc>
                <a:spcPct val="80000"/>
              </a:lnSpc>
            </a:pPr>
            <a:r>
              <a:rPr lang="ru-RU" i="1" smtClean="0">
                <a:solidFill>
                  <a:srgbClr val="EC5AC2"/>
                </a:solidFill>
                <a:latin typeface="Monotype Corsiva" pitchFamily="66" charset="0"/>
              </a:rPr>
              <a:t>Всё делает мама с приговоркой, с ласковой песенкой – пестушкой.</a:t>
            </a:r>
          </a:p>
          <a:p>
            <a:pPr eaLnBrk="1" hangingPunct="1">
              <a:lnSpc>
                <a:spcPct val="80000"/>
              </a:lnSpc>
            </a:pPr>
            <a:r>
              <a:rPr lang="ru-RU" i="1" smtClean="0">
                <a:solidFill>
                  <a:srgbClr val="EC5AC2"/>
                </a:solidFill>
                <a:latin typeface="Monotype Corsiva" pitchFamily="66" charset="0"/>
              </a:rPr>
              <a:t>Ласково гладит мама малыша и приговаривает: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2800" i="1" smtClean="0">
                <a:solidFill>
                  <a:srgbClr val="EAF57F"/>
                </a:solidFill>
              </a:rPr>
              <a:t>Потягушеньки, порастушеньки,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2800" i="1" smtClean="0">
                <a:solidFill>
                  <a:srgbClr val="EAF57F"/>
                </a:solidFill>
              </a:rPr>
              <a:t>Поперёк толстунюшки,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2800" i="1" smtClean="0">
                <a:solidFill>
                  <a:srgbClr val="EAF57F"/>
                </a:solidFill>
              </a:rPr>
              <a:t>А ножки ходунюшки,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2800" i="1" smtClean="0">
                <a:solidFill>
                  <a:srgbClr val="EAF57F"/>
                </a:solidFill>
              </a:rPr>
              <a:t>А ручки хватунюшки,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2800" i="1" smtClean="0">
                <a:solidFill>
                  <a:srgbClr val="EAF57F"/>
                </a:solidFill>
              </a:rPr>
              <a:t>А роток говорок, 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2800" i="1" smtClean="0">
                <a:solidFill>
                  <a:srgbClr val="EAF57F"/>
                </a:solidFill>
              </a:rPr>
              <a:t>А в голову разумок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ru-RU" sz="2400" i="1" smtClean="0">
              <a:solidFill>
                <a:srgbClr val="A980F4"/>
              </a:solidFill>
            </a:endParaRPr>
          </a:p>
        </p:txBody>
      </p:sp>
      <p:pic>
        <p:nvPicPr>
          <p:cNvPr id="7172" name="Picture 6" descr="babytunes002_s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500813" y="3714750"/>
            <a:ext cx="1558925" cy="290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282477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313" y="4286250"/>
            <a:ext cx="18573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0"/>
            <a:ext cx="7477125" cy="1143000"/>
          </a:xfrm>
        </p:spPr>
        <p:txBody>
          <a:bodyPr/>
          <a:lstStyle/>
          <a:p>
            <a:pPr algn="ctr" eaLnBrk="1" hangingPunct="1"/>
            <a:r>
              <a:rPr lang="ru-RU" sz="6600" b="1" i="1" smtClean="0">
                <a:solidFill>
                  <a:srgbClr val="EAF57F"/>
                </a:solidFill>
                <a:latin typeface="Monotype Corsiva" pitchFamily="66" charset="0"/>
              </a:rPr>
              <a:t>Прибаутка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214313" y="928688"/>
            <a:ext cx="7386637" cy="4711700"/>
          </a:xfrm>
        </p:spPr>
        <p:txBody>
          <a:bodyPr/>
          <a:lstStyle/>
          <a:p>
            <a:pPr eaLnBrk="1" hangingPunct="1"/>
            <a:r>
              <a:rPr lang="ru-RU" sz="2400" b="1" i="1" smtClean="0">
                <a:solidFill>
                  <a:srgbClr val="76D08B"/>
                </a:solidFill>
              </a:rPr>
              <a:t>Ах, какие это игры, добрые, милые.</a:t>
            </a:r>
          </a:p>
          <a:p>
            <a:pPr eaLnBrk="1" hangingPunct="1"/>
            <a:r>
              <a:rPr lang="ru-RU" sz="2400" b="1" i="1" smtClean="0">
                <a:solidFill>
                  <a:srgbClr val="76D08B"/>
                </a:solidFill>
              </a:rPr>
              <a:t>Играют с малышом, а он учится, развивается.</a:t>
            </a:r>
          </a:p>
          <a:p>
            <a:pPr algn="just" eaLnBrk="1" hangingPunct="1"/>
            <a:r>
              <a:rPr lang="ru-RU" sz="2400" b="1" i="1" smtClean="0">
                <a:solidFill>
                  <a:srgbClr val="EAF57F"/>
                </a:solidFill>
              </a:rPr>
              <a:t>Идёт коза рогатая</a:t>
            </a:r>
          </a:p>
          <a:p>
            <a:pPr algn="just" eaLnBrk="1" hangingPunct="1">
              <a:buFontTx/>
              <a:buNone/>
            </a:pPr>
            <a:r>
              <a:rPr lang="ru-RU" sz="2400" b="1" i="1" smtClean="0">
                <a:solidFill>
                  <a:srgbClr val="EAF57F"/>
                </a:solidFill>
              </a:rPr>
              <a:t>За малыми ребятами.</a:t>
            </a:r>
          </a:p>
          <a:p>
            <a:pPr algn="just" eaLnBrk="1" hangingPunct="1">
              <a:buFontTx/>
              <a:buNone/>
            </a:pPr>
            <a:r>
              <a:rPr lang="ru-RU" sz="2400" b="1" i="1" smtClean="0">
                <a:solidFill>
                  <a:srgbClr val="EAF57F"/>
                </a:solidFill>
              </a:rPr>
              <a:t>Ножками топ, топ.</a:t>
            </a:r>
          </a:p>
          <a:p>
            <a:pPr algn="just" eaLnBrk="1" hangingPunct="1">
              <a:buFontTx/>
              <a:buNone/>
            </a:pPr>
            <a:r>
              <a:rPr lang="ru-RU" sz="2400" b="1" i="1" smtClean="0">
                <a:solidFill>
                  <a:srgbClr val="EAF57F"/>
                </a:solidFill>
              </a:rPr>
              <a:t>Рожками хлоп, хлоп.</a:t>
            </a:r>
          </a:p>
          <a:p>
            <a:pPr algn="just" eaLnBrk="1" hangingPunct="1">
              <a:buFontTx/>
              <a:buNone/>
            </a:pPr>
            <a:r>
              <a:rPr lang="ru-RU" sz="2400" b="1" i="1" smtClean="0">
                <a:solidFill>
                  <a:srgbClr val="EAF57F"/>
                </a:solidFill>
              </a:rPr>
              <a:t>Кто соску сосет,</a:t>
            </a:r>
          </a:p>
          <a:p>
            <a:pPr algn="just" eaLnBrk="1" hangingPunct="1">
              <a:buFontTx/>
              <a:buNone/>
            </a:pPr>
            <a:r>
              <a:rPr lang="ru-RU" sz="2400" b="1" i="1" smtClean="0">
                <a:solidFill>
                  <a:srgbClr val="EAF57F"/>
                </a:solidFill>
              </a:rPr>
              <a:t>Молока не пьёт –</a:t>
            </a:r>
          </a:p>
          <a:p>
            <a:pPr algn="just" eaLnBrk="1" hangingPunct="1">
              <a:buFontTx/>
              <a:buNone/>
            </a:pPr>
            <a:r>
              <a:rPr lang="ru-RU" sz="2400" b="1" i="1" smtClean="0">
                <a:solidFill>
                  <a:srgbClr val="EAF57F"/>
                </a:solidFill>
              </a:rPr>
              <a:t>Того рогом бьёт!</a:t>
            </a:r>
          </a:p>
        </p:txBody>
      </p:sp>
      <p:pic>
        <p:nvPicPr>
          <p:cNvPr id="8196" name="Picture 4" descr="1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00563" y="2900363"/>
            <a:ext cx="3214687" cy="353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88" y="285750"/>
            <a:ext cx="6000750" cy="785813"/>
          </a:xfrm>
        </p:spPr>
        <p:txBody>
          <a:bodyPr/>
          <a:lstStyle/>
          <a:p>
            <a:pPr algn="ctr"/>
            <a:r>
              <a:rPr lang="ru-RU" i="1" smtClean="0">
                <a:solidFill>
                  <a:srgbClr val="FFFF00"/>
                </a:solidFill>
                <a:latin typeface="Georgia" pitchFamily="18" charset="0"/>
              </a:rPr>
              <a:t>Небылицы </a:t>
            </a:r>
            <a:endParaRPr lang="ru-RU" smtClean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5813" y="928688"/>
            <a:ext cx="7358062" cy="928687"/>
          </a:xfrm>
        </p:spPr>
        <p:txBody>
          <a:bodyPr/>
          <a:lstStyle/>
          <a:p>
            <a:r>
              <a:rPr lang="ru-RU" i="1" smtClean="0">
                <a:solidFill>
                  <a:srgbClr val="79DCFF"/>
                </a:solidFill>
                <a:latin typeface="Georgia" pitchFamily="18" charset="0"/>
              </a:rPr>
              <a:t>То, чего не может быть на самом деле.</a:t>
            </a:r>
          </a:p>
          <a:p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14313" y="1500188"/>
            <a:ext cx="4040187" cy="4500562"/>
          </a:xfrm>
        </p:spPr>
        <p:txBody>
          <a:bodyPr/>
          <a:lstStyle/>
          <a:p>
            <a:r>
              <a:rPr lang="ru-RU" smtClean="0">
                <a:solidFill>
                  <a:srgbClr val="F0F442"/>
                </a:solidFill>
                <a:latin typeface="Georgia" pitchFamily="18" charset="0"/>
              </a:rPr>
              <a:t>Из – за леса, из – за гор</a:t>
            </a:r>
          </a:p>
          <a:p>
            <a:pPr>
              <a:buFontTx/>
              <a:buNone/>
            </a:pPr>
            <a:r>
              <a:rPr lang="ru-RU" smtClean="0">
                <a:solidFill>
                  <a:srgbClr val="F0F442"/>
                </a:solidFill>
                <a:latin typeface="Georgia" pitchFamily="18" charset="0"/>
              </a:rPr>
              <a:t>   Едет дедушка Егор.</a:t>
            </a:r>
          </a:p>
          <a:p>
            <a:pPr>
              <a:buFontTx/>
              <a:buNone/>
            </a:pPr>
            <a:r>
              <a:rPr lang="ru-RU" smtClean="0">
                <a:solidFill>
                  <a:srgbClr val="F0F442"/>
                </a:solidFill>
                <a:latin typeface="Georgia" pitchFamily="18" charset="0"/>
              </a:rPr>
              <a:t>   На булановой телеге,</a:t>
            </a:r>
          </a:p>
          <a:p>
            <a:pPr>
              <a:buFontTx/>
              <a:buNone/>
            </a:pPr>
            <a:r>
              <a:rPr lang="ru-RU" smtClean="0">
                <a:solidFill>
                  <a:srgbClr val="F0F442"/>
                </a:solidFill>
                <a:latin typeface="Georgia" pitchFamily="18" charset="0"/>
              </a:rPr>
              <a:t>   На скрипучей лошади.</a:t>
            </a:r>
          </a:p>
          <a:p>
            <a:pPr>
              <a:buFontTx/>
              <a:buNone/>
            </a:pPr>
            <a:r>
              <a:rPr lang="ru-RU" smtClean="0">
                <a:solidFill>
                  <a:srgbClr val="F0F442"/>
                </a:solidFill>
                <a:latin typeface="Georgia" pitchFamily="18" charset="0"/>
              </a:rPr>
              <a:t>   Сапоги на нём с карманом,</a:t>
            </a:r>
          </a:p>
          <a:p>
            <a:pPr>
              <a:buFontTx/>
              <a:buNone/>
            </a:pPr>
            <a:r>
              <a:rPr lang="ru-RU" smtClean="0">
                <a:solidFill>
                  <a:srgbClr val="F0F442"/>
                </a:solidFill>
                <a:latin typeface="Georgia" pitchFamily="18" charset="0"/>
              </a:rPr>
              <a:t>   А жилетка с каблуком.</a:t>
            </a:r>
          </a:p>
          <a:p>
            <a:pPr>
              <a:buFontTx/>
              <a:buNone/>
            </a:pPr>
            <a:r>
              <a:rPr lang="ru-RU" smtClean="0">
                <a:solidFill>
                  <a:srgbClr val="F0F442"/>
                </a:solidFill>
                <a:latin typeface="Georgia" pitchFamily="18" charset="0"/>
              </a:rPr>
              <a:t>   Подпоясался дубиной,</a:t>
            </a:r>
          </a:p>
          <a:p>
            <a:pPr>
              <a:buFontTx/>
              <a:buNone/>
            </a:pPr>
            <a:r>
              <a:rPr lang="ru-RU" smtClean="0">
                <a:solidFill>
                  <a:srgbClr val="F0F442"/>
                </a:solidFill>
                <a:latin typeface="Georgia" pitchFamily="18" charset="0"/>
              </a:rPr>
              <a:t>   Опирался кушаком. </a:t>
            </a:r>
          </a:p>
          <a:p>
            <a:endParaRPr lang="ru-RU" smtClean="0"/>
          </a:p>
        </p:txBody>
      </p:sp>
      <p:sp>
        <p:nvSpPr>
          <p:cNvPr id="11269" name="Текст 4"/>
          <p:cNvSpPr>
            <a:spLocks noGrp="1"/>
          </p:cNvSpPr>
          <p:nvPr>
            <p:ph type="body" sz="quarter" idx="3"/>
          </p:nvPr>
        </p:nvSpPr>
        <p:spPr>
          <a:xfrm>
            <a:off x="8215313" y="1535113"/>
            <a:ext cx="471487" cy="536575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7" name="Содержимое 6" descr="5.jpg"/>
          <p:cNvPicPr>
            <a:picLocks noGrp="1" noChangeAspect="1"/>
          </p:cNvPicPr>
          <p:nvPr>
            <p:ph sz="quarter" idx="4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214813" y="1571625"/>
            <a:ext cx="4332287" cy="428625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571500" y="285750"/>
            <a:ext cx="7477125" cy="1143000"/>
          </a:xfrm>
        </p:spPr>
        <p:txBody>
          <a:bodyPr/>
          <a:lstStyle/>
          <a:p>
            <a:pPr algn="ctr"/>
            <a:endParaRPr lang="ru-RU" i="1" smtClean="0">
              <a:solidFill>
                <a:srgbClr val="FFFF00"/>
              </a:solidFill>
              <a:latin typeface="Georgia" pitchFamily="18" charset="0"/>
            </a:endParaRPr>
          </a:p>
        </p:txBody>
      </p:sp>
      <p:pic>
        <p:nvPicPr>
          <p:cNvPr id="25603" name="Picture 3" descr="D:\картинки\рита\лада\38876606_lad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428750" y="-269875"/>
            <a:ext cx="5286375" cy="7127875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85750"/>
            <a:ext cx="7477125" cy="1143000"/>
          </a:xfrm>
        </p:spPr>
        <p:txBody>
          <a:bodyPr/>
          <a:lstStyle/>
          <a:p>
            <a:pPr algn="ctr" eaLnBrk="1" hangingPunct="1"/>
            <a:r>
              <a:rPr lang="ru-RU" sz="6000" b="1" i="1" smtClean="0">
                <a:solidFill>
                  <a:srgbClr val="FFFF00"/>
                </a:solidFill>
                <a:latin typeface="Monotype Corsiva" pitchFamily="66" charset="0"/>
              </a:rPr>
              <a:t>Считалки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42875" y="714375"/>
            <a:ext cx="8072438" cy="5545138"/>
          </a:xfrm>
        </p:spPr>
        <p:txBody>
          <a:bodyPr/>
          <a:lstStyle/>
          <a:p>
            <a:pPr eaLnBrk="1" hangingPunct="1"/>
            <a:r>
              <a:rPr lang="ru-RU" sz="3000" b="1" i="1" smtClean="0">
                <a:solidFill>
                  <a:srgbClr val="79DCFF"/>
                </a:solidFill>
                <a:latin typeface="Monotype Corsiva" pitchFamily="66" charset="0"/>
              </a:rPr>
              <a:t>А сколько вы знаете  считалок?</a:t>
            </a:r>
          </a:p>
          <a:p>
            <a:pPr eaLnBrk="1" hangingPunct="1"/>
            <a:r>
              <a:rPr lang="ru-RU" sz="3000" b="1" i="1" smtClean="0">
                <a:solidFill>
                  <a:srgbClr val="79DCFF"/>
                </a:solidFill>
                <a:latin typeface="Monotype Corsiva" pitchFamily="66" charset="0"/>
              </a:rPr>
              <a:t>В любом дворе вам их расскажут сколько угодно. Интересно, что многие наши считалки знали наши мамы и бабушки.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sz="2800" i="1" smtClean="0">
                <a:solidFill>
                  <a:srgbClr val="EC5AC2"/>
                </a:solidFill>
                <a:latin typeface="Monotype Corsiva" pitchFamily="66" charset="0"/>
              </a:rPr>
              <a:t>Со второго этажа </a:t>
            </a:r>
          </a:p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EC5AC2"/>
                </a:solidFill>
                <a:latin typeface="Monotype Corsiva" pitchFamily="66" charset="0"/>
              </a:rPr>
              <a:t>Полетели три ножа</a:t>
            </a:r>
          </a:p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EC5AC2"/>
                </a:solidFill>
                <a:latin typeface="Monotype Corsiva" pitchFamily="66" charset="0"/>
              </a:rPr>
              <a:t>Красный, синий, голубой</a:t>
            </a:r>
          </a:p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EC5AC2"/>
                </a:solidFill>
                <a:latin typeface="Monotype Corsiva" pitchFamily="66" charset="0"/>
              </a:rPr>
              <a:t>Выбирай себе любой. 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sz="2800" i="1" smtClean="0">
                <a:solidFill>
                  <a:srgbClr val="79DCFF"/>
                </a:solidFill>
                <a:latin typeface="Monotype Corsiva" pitchFamily="66" charset="0"/>
              </a:rPr>
              <a:t>Раз, два, три, четыре, пять.</a:t>
            </a:r>
          </a:p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79DCFF"/>
                </a:solidFill>
                <a:latin typeface="Monotype Corsiva" pitchFamily="66" charset="0"/>
              </a:rPr>
              <a:t>Будем в прятки мы играть.</a:t>
            </a:r>
          </a:p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79DCFF"/>
                </a:solidFill>
                <a:latin typeface="Monotype Corsiva" pitchFamily="66" charset="0"/>
              </a:rPr>
              <a:t>Звёзды, месяц, луг, цветы.</a:t>
            </a:r>
          </a:p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79DCFF"/>
                </a:solidFill>
                <a:latin typeface="Monotype Corsiva" pitchFamily="66" charset="0"/>
              </a:rPr>
              <a:t>Ты, пойди –ка, поводи!</a:t>
            </a:r>
          </a:p>
          <a:p>
            <a:pPr algn="ctr" eaLnBrk="1" hangingPunct="1">
              <a:buFontTx/>
              <a:buNone/>
            </a:pPr>
            <a:endParaRPr lang="ru-RU" sz="2800" i="1" smtClean="0">
              <a:solidFill>
                <a:srgbClr val="76D08B"/>
              </a:solidFill>
              <a:latin typeface="Monotype Corsiva" pitchFamily="66" charset="0"/>
            </a:endParaRPr>
          </a:p>
        </p:txBody>
      </p:sp>
      <p:pic>
        <p:nvPicPr>
          <p:cNvPr id="10244" name="Picture 4" descr="sharik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00563" y="2643188"/>
            <a:ext cx="3522662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8" dur="80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9" dur="80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80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85750"/>
            <a:ext cx="7477125" cy="1143000"/>
          </a:xfrm>
        </p:spPr>
        <p:txBody>
          <a:bodyPr/>
          <a:lstStyle/>
          <a:p>
            <a:pPr algn="ctr" eaLnBrk="1" hangingPunct="1"/>
            <a:r>
              <a:rPr lang="ru-RU" sz="6000" b="1" i="1" smtClean="0">
                <a:solidFill>
                  <a:srgbClr val="F0F442"/>
                </a:solidFill>
                <a:latin typeface="Monotype Corsiva" pitchFamily="66" charset="0"/>
              </a:rPr>
              <a:t>Заклички.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214313" y="571500"/>
            <a:ext cx="7386637" cy="4497388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79DCFF"/>
                </a:solidFill>
                <a:latin typeface="Monotype Corsiva" pitchFamily="66" charset="0"/>
              </a:rPr>
              <a:t>Песенки, в которых дети обращаются к силам природы с какой- нибудь просьбой</a:t>
            </a:r>
            <a:r>
              <a:rPr lang="ru-RU" sz="3600" smtClean="0">
                <a:solidFill>
                  <a:srgbClr val="79DCFF"/>
                </a:solidFill>
                <a:latin typeface="Monotype Corsiva" pitchFamily="66" charset="0"/>
              </a:rPr>
              <a:t>.</a:t>
            </a:r>
          </a:p>
          <a:p>
            <a:pPr eaLnBrk="1" hangingPunct="1">
              <a:buFontTx/>
              <a:buNone/>
            </a:pPr>
            <a:r>
              <a:rPr lang="ru-RU" sz="2800" b="1" i="1" smtClean="0">
                <a:solidFill>
                  <a:srgbClr val="F0F442"/>
                </a:solidFill>
                <a:latin typeface="Monotype Corsiva" pitchFamily="66" charset="0"/>
              </a:rPr>
              <a:t>Дождик, дождик пуще,</a:t>
            </a:r>
          </a:p>
          <a:p>
            <a:pPr eaLnBrk="1" hangingPunct="1">
              <a:buFontTx/>
              <a:buNone/>
            </a:pPr>
            <a:r>
              <a:rPr lang="ru-RU" sz="2800" b="1" i="1" smtClean="0">
                <a:solidFill>
                  <a:srgbClr val="F0F442"/>
                </a:solidFill>
                <a:latin typeface="Monotype Corsiva" pitchFamily="66" charset="0"/>
              </a:rPr>
              <a:t>Дам тебе гущи.</a:t>
            </a:r>
          </a:p>
          <a:p>
            <a:pPr eaLnBrk="1" hangingPunct="1">
              <a:buFontTx/>
              <a:buNone/>
            </a:pPr>
            <a:r>
              <a:rPr lang="ru-RU" sz="2800" b="1" i="1" smtClean="0">
                <a:solidFill>
                  <a:srgbClr val="F0F442"/>
                </a:solidFill>
                <a:latin typeface="Monotype Corsiva" pitchFamily="66" charset="0"/>
              </a:rPr>
              <a:t>Дождик , дождик  поскорей,</a:t>
            </a:r>
          </a:p>
          <a:p>
            <a:pPr eaLnBrk="1" hangingPunct="1">
              <a:buFontTx/>
              <a:buNone/>
            </a:pPr>
            <a:r>
              <a:rPr lang="ru-RU" sz="2800" b="1" i="1" smtClean="0">
                <a:solidFill>
                  <a:srgbClr val="F0F442"/>
                </a:solidFill>
                <a:latin typeface="Monotype Corsiva" pitchFamily="66" charset="0"/>
              </a:rPr>
              <a:t> Я прибавлю сухарей.</a:t>
            </a:r>
          </a:p>
          <a:p>
            <a:pPr algn="r" eaLnBrk="1" hangingPunct="1">
              <a:buFontTx/>
              <a:buNone/>
            </a:pPr>
            <a:endParaRPr lang="ru-RU" sz="2400" smtClean="0">
              <a:solidFill>
                <a:srgbClr val="76D08B"/>
              </a:solidFill>
            </a:endParaRPr>
          </a:p>
          <a:p>
            <a:pPr algn="r" eaLnBrk="1" hangingPunct="1">
              <a:buFontTx/>
              <a:buNone/>
            </a:pPr>
            <a:endParaRPr lang="ru-RU" sz="2400" smtClean="0">
              <a:solidFill>
                <a:srgbClr val="76D08B"/>
              </a:solidFill>
            </a:endParaRPr>
          </a:p>
          <a:p>
            <a:pPr algn="r" eaLnBrk="1" hangingPunct="1">
              <a:buFontTx/>
              <a:buNone/>
            </a:pPr>
            <a:r>
              <a:rPr lang="ru-RU" sz="3000" i="1" smtClean="0">
                <a:solidFill>
                  <a:srgbClr val="F0F442"/>
                </a:solidFill>
                <a:latin typeface="Monotype Corsiva" pitchFamily="66" charset="0"/>
              </a:rPr>
              <a:t>Солнышко – вёдрышко,</a:t>
            </a:r>
          </a:p>
          <a:p>
            <a:pPr algn="r" eaLnBrk="1" hangingPunct="1">
              <a:buFontTx/>
              <a:buNone/>
            </a:pPr>
            <a:r>
              <a:rPr lang="ru-RU" sz="3000" i="1" smtClean="0">
                <a:solidFill>
                  <a:srgbClr val="F0F442"/>
                </a:solidFill>
                <a:latin typeface="Monotype Corsiva" pitchFamily="66" charset="0"/>
              </a:rPr>
              <a:t>Выгляни в окошко.</a:t>
            </a:r>
          </a:p>
          <a:p>
            <a:pPr algn="r" eaLnBrk="1" hangingPunct="1">
              <a:buFontTx/>
              <a:buNone/>
            </a:pPr>
            <a:r>
              <a:rPr lang="ru-RU" sz="3000" i="1" smtClean="0">
                <a:solidFill>
                  <a:srgbClr val="F0F442"/>
                </a:solidFill>
                <a:latin typeface="Monotype Corsiva" pitchFamily="66" charset="0"/>
              </a:rPr>
              <a:t>Солнышко – вёдрышко, </a:t>
            </a:r>
          </a:p>
          <a:p>
            <a:pPr algn="r" eaLnBrk="1" hangingPunct="1">
              <a:buFontTx/>
              <a:buNone/>
            </a:pPr>
            <a:r>
              <a:rPr lang="ru-RU" sz="3000" i="1" smtClean="0">
                <a:solidFill>
                  <a:srgbClr val="F0F442"/>
                </a:solidFill>
                <a:latin typeface="Monotype Corsiva" pitchFamily="66" charset="0"/>
              </a:rPr>
              <a:t>Дам тебе горошка.</a:t>
            </a:r>
          </a:p>
        </p:txBody>
      </p:sp>
      <p:pic>
        <p:nvPicPr>
          <p:cNvPr id="6" name="Содержимое 4" descr="0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6250" y="1643063"/>
            <a:ext cx="381635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Рисунок 6" descr="PICT3359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42875" y="3786188"/>
            <a:ext cx="21431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Рисунок 7" descr="PICT3355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286000" y="3786188"/>
            <a:ext cx="1500188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" y="-214313"/>
            <a:ext cx="7477125" cy="1143001"/>
          </a:xfrm>
        </p:spPr>
        <p:txBody>
          <a:bodyPr/>
          <a:lstStyle/>
          <a:p>
            <a:pPr algn="ctr" eaLnBrk="1" hangingPunct="1"/>
            <a:r>
              <a:rPr lang="ru-RU" sz="6000" b="1" i="1" smtClean="0">
                <a:solidFill>
                  <a:srgbClr val="F0F442"/>
                </a:solidFill>
                <a:latin typeface="Monotype Corsiva" pitchFamily="66" charset="0"/>
              </a:rPr>
              <a:t>Дразнилки.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0" y="857250"/>
            <a:ext cx="8429625" cy="5715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3000" b="1" smtClean="0">
                <a:solidFill>
                  <a:srgbClr val="79DCFF"/>
                </a:solidFill>
                <a:latin typeface="Monotype Corsiva" pitchFamily="66" charset="0"/>
              </a:rPr>
              <a:t>Они высмеивают жадных, трусливых, хвастливых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3000" b="1" smtClean="0">
                <a:solidFill>
                  <a:srgbClr val="79DCFF"/>
                </a:solidFill>
                <a:latin typeface="Monotype Corsiva" pitchFamily="66" charset="0"/>
              </a:rPr>
              <a:t>и воображал. Ребята придумали их почти на все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3000" b="1" smtClean="0">
                <a:solidFill>
                  <a:srgbClr val="79DCFF"/>
                </a:solidFill>
                <a:latin typeface="Monotype Corsiva" pitchFamily="66" charset="0"/>
              </a:rPr>
              <a:t>русские  имена.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На берёзу лез Денис,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На верёвочке повис,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А все думали качели –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И качались две недели!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i="1" smtClean="0">
                <a:solidFill>
                  <a:srgbClr val="F0F442"/>
                </a:solidFill>
                <a:latin typeface="Georgia" pitchFamily="18" charset="0"/>
              </a:rPr>
              <a:t>					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i="1" smtClean="0">
                <a:solidFill>
                  <a:srgbClr val="F0F442"/>
                </a:solidFill>
                <a:latin typeface="Georgia" pitchFamily="18" charset="0"/>
              </a:rPr>
              <a:t>				</a:t>
            </a: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Обманули простака -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				На четыре кулака,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				На щелбан и на подушку,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				На зелёную лягушку.</a:t>
            </a:r>
          </a:p>
        </p:txBody>
      </p:sp>
      <p:pic>
        <p:nvPicPr>
          <p:cNvPr id="11268" name="Picture 4" descr="products_krosh_small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-1373739">
            <a:off x="101600" y="4222750"/>
            <a:ext cx="2379663" cy="247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Winnie%20the%20Pooh%20Eeyore011_s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29125" y="1714500"/>
            <a:ext cx="3240088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8" dur="80"/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9" dur="80"/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80"/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3" dur="80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4" dur="80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80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8" dur="80"/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9" dur="80"/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80"/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14313"/>
            <a:ext cx="7477125" cy="1143001"/>
          </a:xfrm>
        </p:spPr>
        <p:txBody>
          <a:bodyPr/>
          <a:lstStyle/>
          <a:p>
            <a:pPr algn="ctr" eaLnBrk="1" hangingPunct="1"/>
            <a:r>
              <a:rPr lang="ru-RU" sz="6600" b="1" i="1" smtClean="0">
                <a:solidFill>
                  <a:srgbClr val="F0F442"/>
                </a:solidFill>
                <a:latin typeface="Monotype Corsiva" pitchFamily="66" charset="0"/>
              </a:rPr>
              <a:t>Мирилки.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0" y="928688"/>
            <a:ext cx="7929563" cy="535781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b="1" i="1" smtClean="0">
                <a:solidFill>
                  <a:srgbClr val="79DCFF"/>
                </a:solidFill>
                <a:latin typeface="Georgia" pitchFamily="18" charset="0"/>
              </a:rPr>
              <a:t>      Покричали, поспорили – пора и   помириться. Вот для этого и придумывают  МИРИЛКИ.</a:t>
            </a:r>
          </a:p>
          <a:p>
            <a:pPr eaLnBrk="1" hangingPunct="1">
              <a:buFontTx/>
              <a:buNone/>
            </a:pPr>
            <a:endParaRPr lang="ru-RU" sz="2800" b="1" i="1" smtClean="0">
              <a:solidFill>
                <a:srgbClr val="79DCFF"/>
              </a:solidFill>
              <a:latin typeface="Georgia" pitchFamily="18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Мирись, мирись и больше не дерись. </a:t>
            </a:r>
          </a:p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    Если будешь драться я буду кусаться.</a:t>
            </a:r>
          </a:p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    А кусаться ни при чём,</a:t>
            </a:r>
          </a:p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   Буду драться кирпичом.</a:t>
            </a:r>
          </a:p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   Дразнись, дразнись,</a:t>
            </a:r>
          </a:p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F0F442"/>
                </a:solidFill>
                <a:latin typeface="Georgia" pitchFamily="18" charset="0"/>
              </a:rPr>
              <a:t>  А руками не дерись!</a:t>
            </a:r>
          </a:p>
        </p:txBody>
      </p:sp>
      <p:pic>
        <p:nvPicPr>
          <p:cNvPr id="12292" name="Picture 5" descr="30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4875" y="3857625"/>
            <a:ext cx="2928938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6" descr="animal07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13" y="-142875"/>
            <a:ext cx="1811338" cy="181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0"/>
            <a:ext cx="7477125" cy="1143000"/>
          </a:xfrm>
        </p:spPr>
        <p:txBody>
          <a:bodyPr/>
          <a:lstStyle/>
          <a:p>
            <a:pPr algn="ctr" eaLnBrk="1" hangingPunct="1"/>
            <a:r>
              <a:rPr lang="ru-RU" sz="6000" b="1" i="1" smtClean="0">
                <a:solidFill>
                  <a:srgbClr val="F0F442"/>
                </a:solidFill>
                <a:latin typeface="Monotype Corsiva" pitchFamily="66" charset="0"/>
              </a:rPr>
              <a:t>Колыбельные песни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0" y="1000125"/>
            <a:ext cx="8215313" cy="53816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b="1" i="1" smtClean="0">
                <a:solidFill>
                  <a:srgbClr val="76D08B"/>
                </a:solidFill>
                <a:latin typeface="Georgia" pitchFamily="18" charset="0"/>
              </a:rPr>
              <a:t>Бабушка пела колыбельные песни маме.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b="1" i="1" smtClean="0">
                <a:solidFill>
                  <a:srgbClr val="76D08B"/>
                </a:solidFill>
                <a:latin typeface="Georgia" pitchFamily="18" charset="0"/>
              </a:rPr>
              <a:t>Мама поёт их вам.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b="1" i="1" smtClean="0">
                <a:solidFill>
                  <a:srgbClr val="76D08B"/>
                </a:solidFill>
                <a:latin typeface="Georgia" pitchFamily="18" charset="0"/>
              </a:rPr>
              <a:t>А вы поёте их своим куклам.</a:t>
            </a:r>
          </a:p>
          <a:p>
            <a:pPr eaLnBrk="1" hangingPunct="1">
              <a:lnSpc>
                <a:spcPct val="80000"/>
              </a:lnSpc>
            </a:pPr>
            <a:endParaRPr lang="ru-RU" sz="2800" b="1" i="1" smtClean="0">
              <a:solidFill>
                <a:srgbClr val="76D08B"/>
              </a:solidFill>
              <a:latin typeface="Georgia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ru-RU" sz="2800" b="1" i="1" smtClean="0">
              <a:solidFill>
                <a:srgbClr val="76D08B"/>
              </a:solidFill>
              <a:latin typeface="Georgia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ru-RU" sz="2800" b="1" i="1" smtClean="0">
              <a:solidFill>
                <a:srgbClr val="76D08B"/>
              </a:solidFill>
              <a:latin typeface="Georgia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800" b="1" i="1" smtClean="0">
                <a:solidFill>
                  <a:srgbClr val="76D08B"/>
                </a:solidFill>
                <a:latin typeface="Georgia" pitchFamily="18" charset="0"/>
              </a:rPr>
              <a:t>					</a:t>
            </a:r>
            <a:r>
              <a:rPr lang="ru-RU" sz="2800" b="1" i="1" smtClean="0">
                <a:solidFill>
                  <a:srgbClr val="92D050"/>
                </a:solidFill>
                <a:latin typeface="Georgia" pitchFamily="18" charset="0"/>
              </a:rPr>
              <a:t>Баю, баю, баюшок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800" b="1" i="1" smtClean="0">
                <a:solidFill>
                  <a:srgbClr val="92D050"/>
                </a:solidFill>
                <a:latin typeface="Georgia" pitchFamily="18" charset="0"/>
              </a:rPr>
              <a:t>				         В огороде петушок.        			        Петя громко поёт,   			      Маше спать не даёт.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800" b="1" i="1" smtClean="0">
                <a:solidFill>
                  <a:srgbClr val="92D050"/>
                </a:solidFill>
                <a:latin typeface="Georgia" pitchFamily="18" charset="0"/>
              </a:rPr>
              <a:t>                                  А, ты, Машенька усни,</a:t>
            </a:r>
          </a:p>
          <a:p>
            <a:pPr algn="r" eaLnBrk="1" hangingPunct="1">
              <a:lnSpc>
                <a:spcPct val="80000"/>
              </a:lnSpc>
              <a:buFontTx/>
              <a:buNone/>
            </a:pPr>
            <a:r>
              <a:rPr lang="ru-RU" sz="2800" b="1" i="1" smtClean="0">
                <a:solidFill>
                  <a:srgbClr val="92D050"/>
                </a:solidFill>
                <a:latin typeface="Georgia" pitchFamily="18" charset="0"/>
              </a:rPr>
              <a:t>Крепкий сон к тебе приди. </a:t>
            </a:r>
          </a:p>
        </p:txBody>
      </p:sp>
      <p:pic>
        <p:nvPicPr>
          <p:cNvPr id="6148" name="Picture 4" descr="CA5O4MZR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571750"/>
            <a:ext cx="309245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0"/>
            <a:ext cx="7477125" cy="1143000"/>
          </a:xfrm>
        </p:spPr>
        <p:txBody>
          <a:bodyPr/>
          <a:lstStyle/>
          <a:p>
            <a:pPr algn="ctr" eaLnBrk="1" hangingPunct="1"/>
            <a:r>
              <a:rPr lang="ru-RU" sz="6000" b="1" i="1" smtClean="0">
                <a:solidFill>
                  <a:srgbClr val="F0F442"/>
                </a:solidFill>
                <a:latin typeface="Monotype Corsiva" pitchFamily="66" charset="0"/>
              </a:rPr>
              <a:t>Детский фольклор.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0" y="928688"/>
            <a:ext cx="7650163" cy="5167312"/>
          </a:xfrm>
        </p:spPr>
        <p:txBody>
          <a:bodyPr/>
          <a:lstStyle/>
          <a:p>
            <a:pPr eaLnBrk="1" hangingPunct="1"/>
            <a:r>
              <a:rPr lang="ru-RU" sz="2800" b="1" i="1" smtClean="0">
                <a:solidFill>
                  <a:srgbClr val="76D08B"/>
                </a:solidFill>
                <a:latin typeface="Georgia" pitchFamily="18" charset="0"/>
              </a:rPr>
              <a:t>Вот такой он интересный, смешной, трогательный.</a:t>
            </a:r>
          </a:p>
          <a:p>
            <a:pPr algn="r" eaLnBrk="1" hangingPunct="1"/>
            <a:r>
              <a:rPr lang="ru-RU" sz="2800" b="1" i="1" smtClean="0">
                <a:solidFill>
                  <a:srgbClr val="EC5AC2"/>
                </a:solidFill>
                <a:latin typeface="Georgia" pitchFamily="18" charset="0"/>
              </a:rPr>
              <a:t>ДУМАЕТЕ ВСЁ? Ошибаетесь!!!</a:t>
            </a:r>
          </a:p>
          <a:p>
            <a:pPr eaLnBrk="1" hangingPunct="1"/>
            <a:r>
              <a:rPr lang="ru-RU" sz="2800" b="1" i="1" smtClean="0">
                <a:solidFill>
                  <a:srgbClr val="F0F442"/>
                </a:solidFill>
                <a:latin typeface="Georgia" pitchFamily="18" charset="0"/>
              </a:rPr>
              <a:t>Есть ещё: поддёвки, страшилки, нелепицы, стишки, озорные песенки.</a:t>
            </a:r>
          </a:p>
          <a:p>
            <a:pPr eaLnBrk="1" hangingPunct="1"/>
            <a:r>
              <a:rPr lang="ru-RU" sz="2800" b="1" i="1" smtClean="0">
                <a:solidFill>
                  <a:srgbClr val="A980F4"/>
                </a:solidFill>
                <a:latin typeface="Georgia" pitchFamily="18" charset="0"/>
              </a:rPr>
              <a:t>О них я расскажу </a:t>
            </a:r>
          </a:p>
          <a:p>
            <a:pPr eaLnBrk="1" hangingPunct="1">
              <a:buFontTx/>
              <a:buNone/>
            </a:pPr>
            <a:r>
              <a:rPr lang="ru-RU" sz="2800" b="1" i="1" smtClean="0">
                <a:solidFill>
                  <a:srgbClr val="A980F4"/>
                </a:solidFill>
                <a:latin typeface="Georgia" pitchFamily="18" charset="0"/>
              </a:rPr>
              <a:t>в следующей своей</a:t>
            </a:r>
          </a:p>
          <a:p>
            <a:pPr eaLnBrk="1" hangingPunct="1">
              <a:buFontTx/>
              <a:buNone/>
            </a:pPr>
            <a:r>
              <a:rPr lang="ru-RU" sz="2800" b="1" i="1" smtClean="0">
                <a:solidFill>
                  <a:srgbClr val="A980F4"/>
                </a:solidFill>
                <a:latin typeface="Georgia" pitchFamily="18" charset="0"/>
              </a:rPr>
              <a:t> работе.</a:t>
            </a:r>
          </a:p>
        </p:txBody>
      </p:sp>
      <p:pic>
        <p:nvPicPr>
          <p:cNvPr id="13316" name="Picture 4" descr="26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29125" y="3394075"/>
            <a:ext cx="3783013" cy="346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9772768">
            <a:off x="525463" y="2259013"/>
            <a:ext cx="7980362" cy="1143000"/>
          </a:xfrm>
        </p:spPr>
        <p:txBody>
          <a:bodyPr/>
          <a:lstStyle/>
          <a:p>
            <a:pPr algn="ctr"/>
            <a:r>
              <a:rPr lang="ru-RU" sz="8000" b="1" i="1" smtClean="0">
                <a:solidFill>
                  <a:srgbClr val="F0F442"/>
                </a:solidFill>
                <a:latin typeface="Monotype Corsiva" pitchFamily="66" charset="0"/>
              </a:rPr>
              <a:t>Домашнее задание 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023225" cy="4497388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800" smtClean="0">
                <a:solidFill>
                  <a:srgbClr val="79DCFF"/>
                </a:solidFill>
                <a:latin typeface="Georgia" pitchFamily="18" charset="0"/>
              </a:rPr>
              <a:t>Нарисовать рисунок к любому понравившему жанру   фольклора.</a:t>
            </a:r>
          </a:p>
        </p:txBody>
      </p:sp>
      <p:pic>
        <p:nvPicPr>
          <p:cNvPr id="4" name="Рисунок 3" descr="202_1251801002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313" y="2214563"/>
            <a:ext cx="15716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small_CA08WEEW_jpg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4418013"/>
            <a:ext cx="2349500" cy="243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940_1255354987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643813" y="285750"/>
            <a:ext cx="1500187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09_1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071938" y="2928938"/>
            <a:ext cx="2428875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04_1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240463" y="2500313"/>
            <a:ext cx="2903537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06_1.jp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071688" y="2286000"/>
            <a:ext cx="2014537" cy="302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xit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9485400">
            <a:off x="-530225" y="2171700"/>
            <a:ext cx="9377363" cy="1143000"/>
          </a:xfrm>
        </p:spPr>
        <p:txBody>
          <a:bodyPr/>
          <a:lstStyle/>
          <a:p>
            <a:r>
              <a:rPr lang="ru-RU" sz="6000" b="1" smtClean="0">
                <a:solidFill>
                  <a:srgbClr val="EAF57F"/>
                </a:solidFill>
                <a:latin typeface="Monotype Corsiva" pitchFamily="66" charset="0"/>
              </a:rPr>
              <a:t>Благодарю  всех  за внимание!</a:t>
            </a:r>
          </a:p>
        </p:txBody>
      </p:sp>
      <p:pic>
        <p:nvPicPr>
          <p:cNvPr id="20483" name="Содержимое 3" descr="small_mickey_24_gif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714875" y="3157538"/>
            <a:ext cx="3084513" cy="3700462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Кимоно">
  <a:themeElements>
    <a:clrScheme name="Кимоно 3">
      <a:dk1>
        <a:srgbClr val="00002E"/>
      </a:dk1>
      <a:lt1>
        <a:srgbClr val="FFFFFF"/>
      </a:lt1>
      <a:dk2>
        <a:srgbClr val="003399"/>
      </a:dk2>
      <a:lt2>
        <a:srgbClr val="F4BC40"/>
      </a:lt2>
      <a:accent1>
        <a:srgbClr val="9280CC"/>
      </a:accent1>
      <a:accent2>
        <a:srgbClr val="BD51A1"/>
      </a:accent2>
      <a:accent3>
        <a:srgbClr val="AAADCA"/>
      </a:accent3>
      <a:accent4>
        <a:srgbClr val="DADADA"/>
      </a:accent4>
      <a:accent5>
        <a:srgbClr val="C7C0E2"/>
      </a:accent5>
      <a:accent6>
        <a:srgbClr val="AB4991"/>
      </a:accent6>
      <a:hlink>
        <a:srgbClr val="CC66FF"/>
      </a:hlink>
      <a:folHlink>
        <a:srgbClr val="824F99"/>
      </a:folHlink>
    </a:clrScheme>
    <a:fontScheme name="Кимоно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Кимоно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имоно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имоно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438</TotalTime>
  <Words>534</Words>
  <Application>Microsoft Office PowerPoint</Application>
  <PresentationFormat>Экран (4:3)</PresentationFormat>
  <Paragraphs>121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Monotype Corsiva</vt:lpstr>
      <vt:lpstr>Georgia</vt:lpstr>
      <vt:lpstr>Wingdings</vt:lpstr>
      <vt:lpstr>Кимоно</vt:lpstr>
      <vt:lpstr>ДЕТСКИЙ ФОЛЬКЛОР</vt:lpstr>
      <vt:lpstr>Русское Народное Творчество</vt:lpstr>
      <vt:lpstr>Детский фольклор </vt:lpstr>
      <vt:lpstr>Фольклор</vt:lpstr>
      <vt:lpstr>Загадки </vt:lpstr>
      <vt:lpstr>Слайд 6</vt:lpstr>
      <vt:lpstr>Пестушки.</vt:lpstr>
      <vt:lpstr>Прибаутка</vt:lpstr>
      <vt:lpstr>Небылицы </vt:lpstr>
      <vt:lpstr>Слайд 10</vt:lpstr>
      <vt:lpstr>Считалки</vt:lpstr>
      <vt:lpstr>Заклички.</vt:lpstr>
      <vt:lpstr>Дразнилки.</vt:lpstr>
      <vt:lpstr>Мирилки.</vt:lpstr>
      <vt:lpstr>Колыбельные песни</vt:lpstr>
      <vt:lpstr>Детский фольклор.</vt:lpstr>
      <vt:lpstr>Домашнее задание :</vt:lpstr>
      <vt:lpstr>Благодарю  всех  за внимание!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ДЕТСКИЙ ФОЛЬКЛОР</dc:title>
  <dc:creator>Enemy</dc:creator>
  <cp:lastModifiedBy>Малинка</cp:lastModifiedBy>
  <cp:revision>52</cp:revision>
  <dcterms:created xsi:type="dcterms:W3CDTF">2009-01-20T17:50:45Z</dcterms:created>
  <dcterms:modified xsi:type="dcterms:W3CDTF">2018-01-14T11:38:35Z</dcterms:modified>
</cp:coreProperties>
</file>