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256" r:id="rId3"/>
    <p:sldId id="257" r:id="rId4"/>
    <p:sldId id="258" r:id="rId5"/>
    <p:sldId id="295" r:id="rId6"/>
    <p:sldId id="259" r:id="rId7"/>
    <p:sldId id="262" r:id="rId8"/>
    <p:sldId id="292" r:id="rId9"/>
    <p:sldId id="293" r:id="rId10"/>
    <p:sldId id="271" r:id="rId11"/>
    <p:sldId id="294" r:id="rId12"/>
    <p:sldId id="265" r:id="rId13"/>
    <p:sldId id="266" r:id="rId14"/>
    <p:sldId id="267" r:id="rId15"/>
    <p:sldId id="268" r:id="rId16"/>
    <p:sldId id="260" r:id="rId17"/>
    <p:sldId id="261" r:id="rId18"/>
    <p:sldId id="296" r:id="rId19"/>
    <p:sldId id="264" r:id="rId20"/>
    <p:sldId id="269" r:id="rId21"/>
    <p:sldId id="270" r:id="rId22"/>
    <p:sldId id="291" r:id="rId23"/>
    <p:sldId id="307" r:id="rId24"/>
    <p:sldId id="290" r:id="rId25"/>
    <p:sldId id="272" r:id="rId26"/>
    <p:sldId id="306" r:id="rId27"/>
    <p:sldId id="273" r:id="rId28"/>
    <p:sldId id="275" r:id="rId29"/>
    <p:sldId id="276" r:id="rId30"/>
    <p:sldId id="277" r:id="rId31"/>
    <p:sldId id="278" r:id="rId32"/>
    <p:sldId id="279" r:id="rId33"/>
    <p:sldId id="305" r:id="rId34"/>
    <p:sldId id="299" r:id="rId35"/>
    <p:sldId id="280" r:id="rId36"/>
    <p:sldId id="304" r:id="rId37"/>
    <p:sldId id="281" r:id="rId38"/>
    <p:sldId id="282" r:id="rId39"/>
    <p:sldId id="283" r:id="rId40"/>
    <p:sldId id="285" r:id="rId41"/>
    <p:sldId id="286" r:id="rId42"/>
    <p:sldId id="287" r:id="rId43"/>
    <p:sldId id="300" r:id="rId44"/>
    <p:sldId id="288" r:id="rId45"/>
    <p:sldId id="301" r:id="rId46"/>
    <p:sldId id="297" r:id="rId47"/>
    <p:sldId id="298" r:id="rId48"/>
    <p:sldId id="289" r:id="rId49"/>
    <p:sldId id="302" r:id="rId50"/>
    <p:sldId id="303" r:id="rId51"/>
    <p:sldId id="284" r:id="rId5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1" autoAdjust="0"/>
    <p:restoredTop sz="94609" autoAdjust="0"/>
  </p:normalViewPr>
  <p:slideViewPr>
    <p:cSldViewPr>
      <p:cViewPr varScale="1">
        <p:scale>
          <a:sx n="69" d="100"/>
          <a:sy n="69" d="100"/>
        </p:scale>
        <p:origin x="-133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Autofit/>
          </a:bodyPr>
          <a:lstStyle/>
          <a:p>
            <a:r>
              <a:rPr lang="ru-RU" sz="3200" dirty="0" smtClean="0"/>
              <a:t>Муниципальное общеобразовательное учреждение «Езвинская средняя общеобразовательная школа»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276872"/>
            <a:ext cx="6400800" cy="1752600"/>
          </a:xfrm>
        </p:spPr>
        <p:txBody>
          <a:bodyPr/>
          <a:lstStyle/>
          <a:p>
            <a:r>
              <a:rPr lang="ru-RU" b="1" i="1" dirty="0" smtClean="0">
                <a:solidFill>
                  <a:schemeClr val="tx1"/>
                </a:solidFill>
                <a:latin typeface="Georgia" pitchFamily="18" charset="0"/>
              </a:rPr>
              <a:t>Урок музыки во 2 классе</a:t>
            </a:r>
          </a:p>
          <a:p>
            <a:r>
              <a:rPr lang="ru-RU" b="1" i="1" dirty="0" smtClean="0">
                <a:solidFill>
                  <a:schemeClr val="tx1"/>
                </a:solidFill>
                <a:latin typeface="Georgia" pitchFamily="18" charset="0"/>
              </a:rPr>
              <a:t>«Колокольные звоны России»</a:t>
            </a:r>
          </a:p>
          <a:p>
            <a:endParaRPr lang="ru-RU" b="1" i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5085184"/>
            <a:ext cx="33681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Подготовила  учитель музыки : </a:t>
            </a:r>
          </a:p>
          <a:p>
            <a:r>
              <a:rPr lang="ru-RU" dirty="0" smtClean="0"/>
              <a:t>Малинина Надежда Викторовна</a:t>
            </a:r>
            <a:endParaRPr lang="ru-RU" dirty="0"/>
          </a:p>
        </p:txBody>
      </p:sp>
    </p:spTree>
  </p:cSld>
  <p:clrMapOvr>
    <a:masterClrMapping/>
  </p:clrMapOvr>
  <p:transition>
    <p:wheel spokes="3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-285776"/>
            <a:ext cx="8043890" cy="1162050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latin typeface="Georgia" pitchFamily="18" charset="0"/>
              </a:rPr>
              <a:t>Колокола России.</a:t>
            </a:r>
            <a:endParaRPr lang="ru-RU" sz="4800" b="1" i="1" dirty="0">
              <a:latin typeface="Georgia" pitchFamily="18" charset="0"/>
            </a:endParaRPr>
          </a:p>
        </p:txBody>
      </p:sp>
      <p:pic>
        <p:nvPicPr>
          <p:cNvPr id="4" name="Содержимое 3" descr="PICT321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85720" y="857209"/>
            <a:ext cx="8001056" cy="6000791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257148" cy="42226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802" y="0"/>
            <a:ext cx="3008313" cy="11620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PICT320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141256" y="285728"/>
            <a:ext cx="6228998" cy="614366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44" y="-214338"/>
            <a:ext cx="3857652" cy="6500834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2000" i="1" dirty="0" smtClean="0">
                <a:latin typeface="Georgia" pitchFamily="18" charset="0"/>
              </a:rPr>
              <a:t>Колокол дремавший </a:t>
            </a:r>
          </a:p>
          <a:p>
            <a:r>
              <a:rPr lang="ru-RU" sz="2000" i="1" dirty="0" smtClean="0">
                <a:latin typeface="Georgia" pitchFamily="18" charset="0"/>
              </a:rPr>
              <a:t>	 разбудил поля,</a:t>
            </a:r>
          </a:p>
          <a:p>
            <a:r>
              <a:rPr lang="ru-RU" sz="2000" i="1" dirty="0" smtClean="0">
                <a:latin typeface="Georgia" pitchFamily="18" charset="0"/>
              </a:rPr>
              <a:t>Улыбнулась солнцу</a:t>
            </a:r>
          </a:p>
          <a:p>
            <a:r>
              <a:rPr lang="ru-RU" sz="2000" i="1" dirty="0" smtClean="0">
                <a:latin typeface="Georgia" pitchFamily="18" charset="0"/>
              </a:rPr>
              <a:t>  	сонная земля.</a:t>
            </a:r>
          </a:p>
          <a:p>
            <a:r>
              <a:rPr lang="ru-RU" sz="2000" i="1" dirty="0" smtClean="0">
                <a:latin typeface="Georgia" pitchFamily="18" charset="0"/>
              </a:rPr>
              <a:t>Понеслись удары </a:t>
            </a:r>
          </a:p>
          <a:p>
            <a:r>
              <a:rPr lang="ru-RU" sz="2000" i="1" dirty="0" smtClean="0">
                <a:latin typeface="Georgia" pitchFamily="18" charset="0"/>
              </a:rPr>
              <a:t>	к синим небесам,</a:t>
            </a:r>
          </a:p>
          <a:p>
            <a:r>
              <a:rPr lang="ru-RU" sz="2000" i="1" dirty="0" smtClean="0">
                <a:latin typeface="Georgia" pitchFamily="18" charset="0"/>
              </a:rPr>
              <a:t>Звонко раздаётся</a:t>
            </a:r>
          </a:p>
          <a:p>
            <a:r>
              <a:rPr lang="ru-RU" sz="2000" i="1" dirty="0" smtClean="0">
                <a:latin typeface="Georgia" pitchFamily="18" charset="0"/>
              </a:rPr>
              <a:t>	 голос по полям.</a:t>
            </a:r>
          </a:p>
          <a:p>
            <a:r>
              <a:rPr lang="ru-RU" sz="2000" i="1" dirty="0" smtClean="0">
                <a:latin typeface="Georgia" pitchFamily="18" charset="0"/>
              </a:rPr>
              <a:t>Скрылась за рекою</a:t>
            </a:r>
          </a:p>
          <a:p>
            <a:r>
              <a:rPr lang="ru-RU" sz="2000" i="1" dirty="0" smtClean="0">
                <a:latin typeface="Georgia" pitchFamily="18" charset="0"/>
              </a:rPr>
              <a:t> 	белая  луна, </a:t>
            </a:r>
          </a:p>
          <a:p>
            <a:r>
              <a:rPr lang="ru-RU" sz="2000" i="1" dirty="0" smtClean="0">
                <a:latin typeface="Georgia" pitchFamily="18" charset="0"/>
              </a:rPr>
              <a:t>Звонко побежала </a:t>
            </a:r>
          </a:p>
          <a:p>
            <a:r>
              <a:rPr lang="ru-RU" sz="2000" i="1" dirty="0" smtClean="0">
                <a:latin typeface="Georgia" pitchFamily="18" charset="0"/>
              </a:rPr>
              <a:t>	резвая волна.</a:t>
            </a:r>
          </a:p>
          <a:p>
            <a:r>
              <a:rPr lang="ru-RU" sz="2000" i="1" dirty="0" smtClean="0">
                <a:latin typeface="Georgia" pitchFamily="18" charset="0"/>
              </a:rPr>
              <a:t>Тихая долина  </a:t>
            </a:r>
          </a:p>
          <a:p>
            <a:r>
              <a:rPr lang="ru-RU" sz="2000" i="1" dirty="0" smtClean="0">
                <a:latin typeface="Georgia" pitchFamily="18" charset="0"/>
              </a:rPr>
              <a:t>	отгоняет сон.</a:t>
            </a:r>
          </a:p>
          <a:p>
            <a:r>
              <a:rPr lang="ru-RU" sz="2000" i="1" dirty="0" smtClean="0">
                <a:latin typeface="Georgia" pitchFamily="18" charset="0"/>
              </a:rPr>
              <a:t>Где – то за дорогой 	замирает звон. </a:t>
            </a:r>
          </a:p>
          <a:p>
            <a:r>
              <a:rPr lang="ru-RU" sz="2000" i="1" dirty="0" smtClean="0">
                <a:latin typeface="Georgia" pitchFamily="18" charset="0"/>
              </a:rPr>
              <a:t> </a:t>
            </a:r>
          </a:p>
          <a:p>
            <a:r>
              <a:rPr lang="ru-RU" sz="2000" i="1" dirty="0" smtClean="0">
                <a:latin typeface="Georgia" pitchFamily="18" charset="0"/>
              </a:rPr>
              <a:t>	(С.Есенин)</a:t>
            </a:r>
            <a:endParaRPr lang="ru-RU" sz="2000" i="1" dirty="0">
              <a:latin typeface="Georgia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0_1188_58b091a7_XL.jpe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071670" y="0"/>
            <a:ext cx="5072097" cy="676279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4282" y="0"/>
            <a:ext cx="8358246" cy="6858000"/>
          </a:xfrm>
        </p:spPr>
        <p:txBody>
          <a:bodyPr>
            <a:noAutofit/>
          </a:bodyPr>
          <a:lstStyle/>
          <a:p>
            <a:pPr lvl="1">
              <a:lnSpc>
                <a:spcPct val="200000"/>
              </a:lnSpc>
              <a:buFont typeface="Wingdings" pitchFamily="2" charset="2"/>
              <a:buChar char="v"/>
            </a:pPr>
            <a:r>
              <a:rPr lang="ru-RU" sz="2400" b="1" dirty="0" smtClean="0">
                <a:latin typeface="Georgia" pitchFamily="18" charset="0"/>
              </a:rPr>
              <a:t>Звоном указывали дорогу заблудившимся в ненастье путникам. </a:t>
            </a:r>
          </a:p>
          <a:p>
            <a:pPr lvl="1">
              <a:lnSpc>
                <a:spcPct val="200000"/>
              </a:lnSpc>
              <a:buFont typeface="Wingdings" pitchFamily="2" charset="2"/>
              <a:buChar char="v"/>
            </a:pPr>
            <a:r>
              <a:rPr lang="ru-RU" sz="2400" b="1" dirty="0" smtClean="0">
                <a:latin typeface="Georgia" pitchFamily="18" charset="0"/>
              </a:rPr>
              <a:t>Звоном оповещали о какой - нибудь опасности: приближении неприятеля, пожаре (набатный колокол).</a:t>
            </a:r>
          </a:p>
          <a:p>
            <a:pPr lvl="1">
              <a:lnSpc>
                <a:spcPct val="200000"/>
              </a:lnSpc>
              <a:buFont typeface="Wingdings" pitchFamily="2" charset="2"/>
              <a:buChar char="v"/>
            </a:pPr>
            <a:r>
              <a:rPr lang="ru-RU" sz="2400" b="1" dirty="0" smtClean="0">
                <a:latin typeface="Georgia" pitchFamily="18" charset="0"/>
              </a:rPr>
              <a:t> Звоном собирали народ на народное  собрание – вече (например в Новгороде).</a:t>
            </a:r>
          </a:p>
          <a:p>
            <a:pPr lvl="1">
              <a:lnSpc>
                <a:spcPct val="200000"/>
              </a:lnSpc>
              <a:buFont typeface="Wingdings" pitchFamily="2" charset="2"/>
              <a:buChar char="v"/>
            </a:pPr>
            <a:r>
              <a:rPr lang="ru-RU" sz="2000" b="1" dirty="0" smtClean="0">
                <a:latin typeface="Georgia" pitchFamily="18" charset="0"/>
              </a:rPr>
              <a:t> </a:t>
            </a:r>
            <a:r>
              <a:rPr lang="ru-RU" sz="2400" b="1" dirty="0" smtClean="0">
                <a:latin typeface="Georgia" pitchFamily="18" charset="0"/>
              </a:rPr>
              <a:t>В трагические для Родины дни звоном созывали народ  на защиту Отечества.</a:t>
            </a:r>
            <a:endParaRPr lang="ru-RU" sz="2000" b="1" dirty="0" smtClean="0">
              <a:latin typeface="Georgia" pitchFamily="18" charset="0"/>
            </a:endParaRPr>
          </a:p>
          <a:p>
            <a:pPr>
              <a:lnSpc>
                <a:spcPct val="200000"/>
              </a:lnSpc>
            </a:pPr>
            <a:r>
              <a:rPr lang="ru-RU" sz="2800" b="1" dirty="0" smtClean="0">
                <a:latin typeface="Georgia" pitchFamily="18" charset="0"/>
              </a:rPr>
              <a:t>	</a:t>
            </a:r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8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0"/>
            <a:ext cx="5143500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8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28794" y="-285776"/>
            <a:ext cx="5357833" cy="714377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44" y="0"/>
            <a:ext cx="9001156" cy="6572272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2800" b="1" i="1" dirty="0" smtClean="0">
                <a:latin typeface="Georgia" pitchFamily="18" charset="0"/>
              </a:rPr>
              <a:t>Возвещать о богослужении, созывать к богослужению;</a:t>
            </a:r>
          </a:p>
          <a:p>
            <a:pPr marL="457200" indent="-457200">
              <a:buAutoNum type="arabicPeriod"/>
            </a:pPr>
            <a:r>
              <a:rPr lang="ru-RU" sz="2800" b="1" i="1" dirty="0" smtClean="0">
                <a:latin typeface="Georgia" pitchFamily="18" charset="0"/>
              </a:rPr>
              <a:t>Выражать торжество церкви и её богослужение;</a:t>
            </a:r>
          </a:p>
          <a:p>
            <a:pPr marL="457200" indent="-457200">
              <a:buAutoNum type="arabicPeriod"/>
            </a:pPr>
            <a:r>
              <a:rPr lang="ru-RU" sz="2800" b="1" i="1" dirty="0" smtClean="0">
                <a:latin typeface="Georgia" pitchFamily="18" charset="0"/>
              </a:rPr>
              <a:t>Возвещать не присутствующим в храме о службе и призывать их соединить свои молитвы к Господу с молитвами находящихся в храме.</a:t>
            </a:r>
          </a:p>
          <a:p>
            <a:pPr marL="457200" indent="-457200"/>
            <a:r>
              <a:rPr lang="ru-RU" sz="2800" b="1" i="1" dirty="0" smtClean="0">
                <a:latin typeface="Georgia" pitchFamily="18" charset="0"/>
              </a:rPr>
              <a:t>Действительно, в церковном уставе (это свод правил) говорится о разных видах звонов. Различают , главным образом, два рода звонов: благовест и собственно звон.</a:t>
            </a:r>
          </a:p>
          <a:p>
            <a:pPr marL="457200" indent="-457200"/>
            <a:endParaRPr lang="ru-RU" sz="2800" b="1" i="1" dirty="0" smtClean="0">
              <a:latin typeface="Georgia" pitchFamily="18" charset="0"/>
            </a:endParaRPr>
          </a:p>
          <a:p>
            <a:pPr marL="457200" indent="-457200"/>
            <a:endParaRPr lang="ru-RU" sz="2000" i="1" dirty="0">
              <a:latin typeface="Georgia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44" y="142852"/>
            <a:ext cx="9144000" cy="650085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Georgia" pitchFamily="18" charset="0"/>
              </a:rPr>
              <a:t>	Благовест (ударение ставится на первый слог) – одиночные удары в большой колокол. Возвещает о начале богослужения . 	Благовест – это название звона, а не колокола.  Колокол, в который производят благовест, называется – благовестником. </a:t>
            </a:r>
          </a:p>
          <a:p>
            <a:r>
              <a:rPr lang="ru-RU" sz="2800" b="1" i="1" dirty="0" smtClean="0">
                <a:latin typeface="Georgia" pitchFamily="18" charset="0"/>
              </a:rPr>
              <a:t>	Трезвон – несколько одновременно звонящих колоколов. </a:t>
            </a:r>
          </a:p>
          <a:p>
            <a:r>
              <a:rPr lang="ru-RU" sz="2800" b="1" i="1" dirty="0" smtClean="0">
                <a:latin typeface="Georgia" pitchFamily="18" charset="0"/>
              </a:rPr>
              <a:t>	Перезвон – поочерёдные удары (от одного до семи в каждый колокол) от большого колокола к малым.</a:t>
            </a:r>
          </a:p>
          <a:p>
            <a:r>
              <a:rPr lang="ru-RU" sz="2800" b="1" i="1" dirty="0" smtClean="0">
                <a:latin typeface="Georgia" pitchFamily="18" charset="0"/>
              </a:rPr>
              <a:t>	Перебор – по одному удару в каждый колокол от малого к большому</a:t>
            </a:r>
            <a:r>
              <a:rPr lang="ru-RU" sz="2000" b="1" i="1" dirty="0" smtClean="0">
                <a:latin typeface="Georgia" pitchFamily="18" charset="0"/>
              </a:rPr>
              <a:t>. 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1500174"/>
            <a:ext cx="3008313" cy="46910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Рисунок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0"/>
            <a:ext cx="8140805" cy="6899294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44" y="142852"/>
            <a:ext cx="9001156" cy="6715148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latin typeface="Georgia" pitchFamily="18" charset="0"/>
              </a:rPr>
              <a:t>	Перед воскресными службами, а также в праздничные дни за благовестом  следует трезвон в несколько колоколов.  	Перед освящением воды и в престольные праздники звучит перезвон, начиная с большого и кончая самым маленьким колоколом .</a:t>
            </a:r>
          </a:p>
          <a:p>
            <a:r>
              <a:rPr lang="ru-RU" sz="2800" b="1" i="1" dirty="0" smtClean="0">
                <a:latin typeface="Georgia" pitchFamily="18" charset="0"/>
              </a:rPr>
              <a:t>	Есть и особенный, художественный звон для самых больших праздников и торжественных случаев. Его  называют Красным (красивым), а в народе – серебристым или малиновым. Прежде говорили: «От звона воздух малинового цвета».</a:t>
            </a:r>
          </a:p>
          <a:p>
            <a:endParaRPr lang="ru-RU" sz="2400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01_k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714612" y="0"/>
            <a:ext cx="3643338" cy="681499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kol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28794" y="0"/>
            <a:ext cx="4251960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450px-Tubular-bells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46634" y="0"/>
            <a:ext cx="5143500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214290"/>
            <a:ext cx="8977340" cy="621508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8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93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PICT33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04223" y="0"/>
            <a:ext cx="9039777" cy="677983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0_2010e_91399fab_XL.jpe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75196" y="0"/>
            <a:ext cx="5143500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8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85720" y="214290"/>
            <a:ext cx="8572528" cy="642939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PICT321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57158" y="0"/>
            <a:ext cx="7976880" cy="6858000"/>
          </a:xfr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1185842" cy="51274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29322" y="3571876"/>
            <a:ext cx="2757478" cy="255428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4282" y="214290"/>
            <a:ext cx="8786874" cy="628654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	</a:t>
            </a:r>
            <a:r>
              <a:rPr lang="ru-RU" sz="2800" b="1" dirty="0" smtClean="0">
                <a:latin typeface="Georgia" pitchFamily="18" charset="0"/>
              </a:rPr>
              <a:t>В странах Западной Европы колокольный звон часто использовался для организации быта людей. Об этом говорят факты, например: </a:t>
            </a:r>
          </a:p>
          <a:p>
            <a:r>
              <a:rPr lang="ru-RU" sz="2800" b="1" dirty="0" smtClean="0">
                <a:latin typeface="Georgia" pitchFamily="18" charset="0"/>
              </a:rPr>
              <a:t>	В Турине (Италия) имелся так называемый «Хлебный колокол» . С его ударом хозяйки ставили тесто. </a:t>
            </a:r>
          </a:p>
          <a:p>
            <a:r>
              <a:rPr lang="ru-RU" sz="2800" b="1" dirty="0" smtClean="0">
                <a:latin typeface="Georgia" pitchFamily="18" charset="0"/>
              </a:rPr>
              <a:t>	Под «Колокол чистоты» в Бонне (Германия) начинали свой рабочий день дворники.</a:t>
            </a:r>
          </a:p>
          <a:p>
            <a:r>
              <a:rPr lang="ru-RU" sz="2800" b="1" dirty="0" smtClean="0">
                <a:latin typeface="Georgia" pitchFamily="18" charset="0"/>
              </a:rPr>
              <a:t>	В  Бове (Франция) колокол «Торговка рыбой» давал сигнал к открытию рыбных лавок. </a:t>
            </a:r>
          </a:p>
          <a:p>
            <a:r>
              <a:rPr lang="ru-RU" sz="2800" b="1" dirty="0" smtClean="0">
                <a:latin typeface="Georgia" pitchFamily="18" charset="0"/>
              </a:rPr>
              <a:t>	«Процентный колокол» во Фрейбурге (Германия) указывал на срок уплаты долгов.</a:t>
            </a:r>
          </a:p>
          <a:p>
            <a:r>
              <a:rPr lang="ru-RU" sz="2800" b="1" dirty="0" smtClean="0">
                <a:latin typeface="Georgia" pitchFamily="18" charset="0"/>
              </a:rPr>
              <a:t>	«Колокол позора» извещал о банкротстве купцов.</a:t>
            </a:r>
          </a:p>
          <a:p>
            <a:r>
              <a:rPr lang="ru-RU" sz="2800" b="1" dirty="0" smtClean="0">
                <a:latin typeface="Georgia" pitchFamily="18" charset="0"/>
              </a:rPr>
              <a:t>	«Колокол  бедного грешника» созывал народ на казнь преступника. </a:t>
            </a:r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60371147_1276625357_zvonnica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92762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214283" y="0"/>
            <a:ext cx="428627" cy="50004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01090" y="5572140"/>
            <a:ext cx="185710" cy="554023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5720" y="285728"/>
            <a:ext cx="8643998" cy="6215106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150000"/>
              </a:lnSpc>
            </a:pPr>
            <a:r>
              <a:rPr lang="ru-RU" dirty="0" smtClean="0"/>
              <a:t> </a:t>
            </a:r>
            <a:r>
              <a:rPr lang="ru-RU" sz="3200" b="1" i="1" dirty="0" smtClean="0">
                <a:latin typeface="Georgia" pitchFamily="18" charset="0"/>
              </a:rPr>
              <a:t>«Звон невольно отрывает  все мысли</a:t>
            </a:r>
          </a:p>
          <a:p>
            <a:pPr algn="ctr">
              <a:lnSpc>
                <a:spcPct val="150000"/>
              </a:lnSpc>
            </a:pPr>
            <a:r>
              <a:rPr lang="ru-RU" sz="3200" b="1" i="1" dirty="0" smtClean="0">
                <a:latin typeface="Georgia" pitchFamily="18" charset="0"/>
              </a:rPr>
              <a:t> и помыслы от земли, </a:t>
            </a:r>
          </a:p>
          <a:p>
            <a:pPr algn="ctr">
              <a:lnSpc>
                <a:spcPct val="150000"/>
              </a:lnSpc>
            </a:pPr>
            <a:r>
              <a:rPr lang="ru-RU" sz="3200" b="1" i="1" dirty="0" smtClean="0">
                <a:latin typeface="Georgia" pitchFamily="18" charset="0"/>
              </a:rPr>
              <a:t>уносит их в поднебесную высь  </a:t>
            </a:r>
          </a:p>
          <a:p>
            <a:pPr algn="ctr">
              <a:lnSpc>
                <a:spcPct val="150000"/>
              </a:lnSpc>
            </a:pPr>
            <a:r>
              <a:rPr lang="ru-RU" sz="3200" b="1" i="1" dirty="0" smtClean="0">
                <a:latin typeface="Georgia" pitchFamily="18" charset="0"/>
              </a:rPr>
              <a:t>и   наполняет сердце радостным </a:t>
            </a:r>
          </a:p>
          <a:p>
            <a:pPr algn="ctr">
              <a:lnSpc>
                <a:spcPct val="150000"/>
              </a:lnSpc>
            </a:pPr>
            <a:r>
              <a:rPr lang="ru-RU" sz="3200" b="1" i="1" dirty="0" smtClean="0">
                <a:latin typeface="Georgia" pitchFamily="18" charset="0"/>
              </a:rPr>
              <a:t>и светлым чувством,  как будто в него вливается небесная гармония,</a:t>
            </a:r>
          </a:p>
          <a:p>
            <a:pPr algn="ctr">
              <a:lnSpc>
                <a:spcPct val="150000"/>
              </a:lnSpc>
            </a:pPr>
            <a:r>
              <a:rPr lang="ru-RU" sz="3200" b="1" i="1" dirty="0" smtClean="0">
                <a:latin typeface="Georgia" pitchFamily="18" charset="0"/>
              </a:rPr>
              <a:t> отголоски далёкого рая, </a:t>
            </a:r>
          </a:p>
          <a:p>
            <a:pPr algn="ctr">
              <a:lnSpc>
                <a:spcPct val="150000"/>
              </a:lnSpc>
            </a:pPr>
            <a:r>
              <a:rPr lang="ru-RU" sz="3200" b="1" i="1" dirty="0" smtClean="0">
                <a:latin typeface="Georgia" pitchFamily="18" charset="0"/>
              </a:rPr>
              <a:t>наполняет душу радостью, надеждой.» </a:t>
            </a:r>
          </a:p>
          <a:p>
            <a:r>
              <a:rPr lang="ru-RU" sz="3200" b="1" i="1" dirty="0" smtClean="0">
                <a:latin typeface="Georgia" pitchFamily="18" charset="0"/>
              </a:rPr>
              <a:t>                                         (Н. </a:t>
            </a:r>
            <a:r>
              <a:rPr lang="ru-RU" sz="3200" b="1" i="1" dirty="0" err="1" smtClean="0">
                <a:latin typeface="Georgia" pitchFamily="18" charset="0"/>
              </a:rPr>
              <a:t>Оловяшников</a:t>
            </a:r>
            <a:r>
              <a:rPr lang="ru-RU" sz="3200" b="1" i="1" dirty="0" smtClean="0">
                <a:latin typeface="Georgia" pitchFamily="18" charset="0"/>
              </a:rPr>
              <a:t>.)</a:t>
            </a:r>
            <a:endParaRPr lang="ru-RU" sz="3200" b="1" i="1" dirty="0">
              <a:latin typeface="Georgia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rep_irina_3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857356" y="0"/>
            <a:ext cx="5143536" cy="685804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7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0"/>
            <a:ext cx="5325478" cy="710063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20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214546" y="0"/>
            <a:ext cx="5175653" cy="690087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d3f64307c1f755c1f781976af8ebed93_big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000232" y="0"/>
            <a:ext cx="4917441" cy="694342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normal_IMGP573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428860" y="-1"/>
            <a:ext cx="4535495" cy="680324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DSCN0084b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14292" y="235720"/>
            <a:ext cx="8829708" cy="662228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8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2844" y="253579"/>
            <a:ext cx="8805895" cy="660442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20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77604" y="0"/>
            <a:ext cx="5143500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7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96554" y="-1428784"/>
            <a:ext cx="6215089" cy="828678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7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571604" y="0"/>
            <a:ext cx="5754106" cy="767214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90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90493" y="428604"/>
            <a:ext cx="8096308" cy="607223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0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071670" y="0"/>
            <a:ext cx="5286412" cy="704854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20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28794" y="0"/>
            <a:ext cx="5468354" cy="729113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83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-1004642"/>
            <a:ext cx="5896982" cy="786264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0_23dc9_61ce02e2_XL.jpe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8" cy="6858000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93222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194" y="0"/>
            <a:ext cx="9138806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0_77fc_6e67f153_XL.jpe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-317405"/>
            <a:ext cx="7786742" cy="777457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20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214546" y="0"/>
            <a:ext cx="5072098" cy="676279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7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-285776"/>
            <a:ext cx="5357850" cy="71438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9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14480" y="-714404"/>
            <a:ext cx="5500726" cy="733430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7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-43444" y="-57172"/>
            <a:ext cx="9187444" cy="689058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7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8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-285784" y="0"/>
            <a:ext cx="9429784" cy="707233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18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857488" y="-142924"/>
            <a:ext cx="5250694" cy="700092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7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1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PICT337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-19631" y="0"/>
            <a:ext cx="9182653" cy="688698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Содержимое 10" descr="PICT317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85720" y="-5570"/>
            <a:ext cx="9151428" cy="6863570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199</Words>
  <Application>Microsoft Office PowerPoint</Application>
  <PresentationFormat>Экран (4:3)</PresentationFormat>
  <Paragraphs>55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Тема Office</vt:lpstr>
      <vt:lpstr>Муниципальное общеобразовательное учреждение «Езвинская средняя общеобразовательная школа»</vt:lpstr>
      <vt:lpstr>Колокола России.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Колокола России.</dc:title>
  <dc:creator>Малинка</dc:creator>
  <cp:lastModifiedBy>Малинка</cp:lastModifiedBy>
  <cp:revision>24</cp:revision>
  <dcterms:modified xsi:type="dcterms:W3CDTF">2018-01-14T11:26:30Z</dcterms:modified>
</cp:coreProperties>
</file>