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92" r:id="rId3"/>
    <p:sldId id="260" r:id="rId4"/>
    <p:sldId id="293" r:id="rId5"/>
    <p:sldId id="257" r:id="rId6"/>
    <p:sldId id="289" r:id="rId7"/>
    <p:sldId id="258" r:id="rId8"/>
    <p:sldId id="290" r:id="rId9"/>
    <p:sldId id="262" r:id="rId10"/>
    <p:sldId id="263" r:id="rId11"/>
    <p:sldId id="264" r:id="rId12"/>
    <p:sldId id="265" r:id="rId13"/>
    <p:sldId id="266" r:id="rId14"/>
    <p:sldId id="267" r:id="rId15"/>
    <p:sldId id="285" r:id="rId16"/>
    <p:sldId id="281" r:id="rId17"/>
    <p:sldId id="286" r:id="rId18"/>
    <p:sldId id="282" r:id="rId19"/>
    <p:sldId id="284" r:id="rId20"/>
    <p:sldId id="268" r:id="rId21"/>
    <p:sldId id="276" r:id="rId22"/>
    <p:sldId id="269" r:id="rId23"/>
    <p:sldId id="277" r:id="rId24"/>
    <p:sldId id="270" r:id="rId25"/>
    <p:sldId id="278" r:id="rId26"/>
    <p:sldId id="287" r:id="rId27"/>
    <p:sldId id="271" r:id="rId28"/>
    <p:sldId id="272" r:id="rId29"/>
    <p:sldId id="279" r:id="rId30"/>
    <p:sldId id="291" r:id="rId31"/>
    <p:sldId id="273" r:id="rId32"/>
    <p:sldId id="274" r:id="rId33"/>
    <p:sldId id="295" r:id="rId34"/>
    <p:sldId id="296" r:id="rId35"/>
    <p:sldId id="29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142984"/>
            <a:ext cx="7772400" cy="2000264"/>
          </a:xfrm>
        </p:spPr>
        <p:txBody>
          <a:bodyPr>
            <a:noAutofit/>
          </a:bodyPr>
          <a:lstStyle/>
          <a:p>
            <a:pPr algn="ctr"/>
            <a:r>
              <a:rPr lang="ru-RU" sz="8800" i="1" dirty="0" smtClean="0">
                <a:solidFill>
                  <a:srgbClr val="FF3300"/>
                </a:solidFill>
                <a:latin typeface="Times New Roman" pitchFamily="18" charset="0"/>
              </a:rPr>
              <a:t>Дорога к храму</a:t>
            </a:r>
            <a:r>
              <a:rPr lang="ru-RU" sz="8800" dirty="0" smtClean="0">
                <a:solidFill>
                  <a:srgbClr val="FF3300"/>
                </a:solidFill>
                <a:latin typeface="Times New Roman" pitchFamily="18" charset="0"/>
              </a:rPr>
              <a:t>.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47216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1200" b="1" i="1" u="sng" dirty="0" err="1" smtClean="0">
                <a:solidFill>
                  <a:schemeClr val="tx1"/>
                </a:solidFill>
              </a:rPr>
              <a:t>Поисково</a:t>
            </a:r>
            <a:r>
              <a:rPr lang="ru-RU" sz="11200" b="1" i="1" u="sng" smtClean="0">
                <a:solidFill>
                  <a:schemeClr val="tx1"/>
                </a:solidFill>
              </a:rPr>
              <a:t>- исследовательская  </a:t>
            </a:r>
            <a:r>
              <a:rPr lang="ru-RU" sz="11200" b="1" i="1" u="sng" dirty="0" smtClean="0">
                <a:solidFill>
                  <a:schemeClr val="tx1"/>
                </a:solidFill>
              </a:rPr>
              <a:t>работа.</a:t>
            </a:r>
          </a:p>
          <a:p>
            <a:pPr algn="ctr"/>
            <a:r>
              <a:rPr lang="ru-RU" sz="11200" b="1" i="1" u="sng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sz="2800" b="1" i="1" dirty="0" smtClean="0"/>
          </a:p>
          <a:p>
            <a:pPr algn="ctr"/>
            <a:endParaRPr lang="ru-RU" sz="2800" b="1" i="1" dirty="0" smtClean="0"/>
          </a:p>
          <a:p>
            <a:r>
              <a:rPr lang="ru-RU" sz="8000" b="1" i="1" dirty="0" smtClean="0">
                <a:solidFill>
                  <a:schemeClr val="tx1"/>
                </a:solidFill>
              </a:rPr>
              <a:t>«Сельские церкви - это особый класс памятников </a:t>
            </a:r>
            <a:br>
              <a:rPr lang="ru-RU" sz="8000" b="1" i="1" dirty="0" smtClean="0">
                <a:solidFill>
                  <a:schemeClr val="tx1"/>
                </a:solidFill>
              </a:rPr>
            </a:br>
            <a:r>
              <a:rPr lang="ru-RU" sz="8000" b="1" i="1" dirty="0" smtClean="0">
                <a:solidFill>
                  <a:schemeClr val="tx1"/>
                </a:solidFill>
              </a:rPr>
              <a:t>архитектуры, с особой судьбой, с особым значением </a:t>
            </a:r>
            <a:br>
              <a:rPr lang="ru-RU" sz="8000" b="1" i="1" dirty="0" smtClean="0">
                <a:solidFill>
                  <a:schemeClr val="tx1"/>
                </a:solidFill>
              </a:rPr>
            </a:br>
            <a:r>
              <a:rPr lang="ru-RU" sz="8000" b="1" i="1" dirty="0" smtClean="0">
                <a:solidFill>
                  <a:schemeClr val="tx1"/>
                </a:solidFill>
              </a:rPr>
              <a:t>для народа и территории России. </a:t>
            </a:r>
            <a:br>
              <a:rPr lang="ru-RU" sz="8000" b="1" i="1" dirty="0" smtClean="0">
                <a:solidFill>
                  <a:schemeClr val="tx1"/>
                </a:solidFill>
              </a:rPr>
            </a:br>
            <a:r>
              <a:rPr lang="ru-RU" sz="8000" b="1" i="1" dirty="0" smtClean="0">
                <a:solidFill>
                  <a:schemeClr val="tx1"/>
                </a:solidFill>
              </a:rPr>
              <a:t>С потерей его Россия потеряет слишком многое.»</a:t>
            </a:r>
          </a:p>
          <a:p>
            <a:r>
              <a:rPr lang="ru-RU" sz="8000" b="1" i="1" dirty="0" smtClean="0"/>
              <a:t> </a:t>
            </a:r>
            <a:endParaRPr lang="ru-RU" sz="8000" dirty="0" smtClean="0"/>
          </a:p>
          <a:p>
            <a:r>
              <a:rPr lang="ru-RU" sz="8000" b="1" i="1" u="sng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sz="2800" b="1" i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2"/>
                </a:solidFill>
              </a:rPr>
              <a:t>Дятьково, Церковь иконы Божией Матери «Неопалимая Купина»</a:t>
            </a:r>
            <a:endParaRPr lang="ru-RU" dirty="0"/>
          </a:p>
        </p:txBody>
      </p:sp>
      <p:pic>
        <p:nvPicPr>
          <p:cNvPr id="4" name="Picture 3" descr="01755_20100815_203725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2483768" y="188641"/>
            <a:ext cx="4320480" cy="4176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Кириллов, Кирилло-Белозерский монастырь. Церковь Спаса Преображения</a:t>
            </a:r>
            <a:endParaRPr lang="ru-RU" dirty="0"/>
          </a:p>
        </p:txBody>
      </p:sp>
      <p:pic>
        <p:nvPicPr>
          <p:cNvPr id="4" name="Picture 3" descr="05135_20100822_143120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0"/>
            <a:ext cx="7776863" cy="450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Соликамск, Церковь Рождества Иоанна </a:t>
            </a:r>
            <a:r>
              <a:rPr lang="ru-RU" dirty="0" err="1" smtClean="0">
                <a:solidFill>
                  <a:schemeClr val="accent2"/>
                </a:solidFill>
              </a:rPr>
              <a:t>Предчети</a:t>
            </a:r>
            <a:endParaRPr lang="ru-RU" dirty="0"/>
          </a:p>
        </p:txBody>
      </p:sp>
      <p:pic>
        <p:nvPicPr>
          <p:cNvPr id="4" name="Picture 3" descr="02978_20100905_144921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9" y="260648"/>
            <a:ext cx="6840760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Княжье Озеро, Церковь Александра Невского</a:t>
            </a:r>
            <a:endParaRPr lang="ru-RU" dirty="0"/>
          </a:p>
        </p:txBody>
      </p:sp>
      <p:pic>
        <p:nvPicPr>
          <p:cNvPr id="4" name="Picture 3" descr="13556_20100813_232426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260648"/>
            <a:ext cx="6984776" cy="46805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C3300"/>
                </a:solidFill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4" name="Picture 5" descr="Картинка 35 из 112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76256" y="1916832"/>
            <a:ext cx="22677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Храм Покрова на Рву, или собор Василия Блаженного.</a:t>
            </a:r>
          </a:p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Москва.</a:t>
            </a:r>
            <a:endParaRPr lang="ru-RU" sz="2400" b="1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 также много разрушенных и разрушающихся.</a:t>
            </a:r>
          </a:p>
          <a:p>
            <a:pPr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Что будет с ними?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Исчезнут…     или…???</a:t>
            </a:r>
          </a:p>
          <a:p>
            <a:pPr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Общественная благотворительная организация «Сельская церковь» существует в России уже более десяти лет, то есть с момента, когда ходить в церкви гражданам уже разрешили и даже стали всячески эту тенденцию поощрять, однако на восстановление всех мест культа денег не хватило, да и руки не дошли. Как это обычно бывает, начали со столицы и крупных городов, а сельские церкви, традиционно бывшие центром местной жизни, остались дожидаться своей очереди.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nashagazeta.ch/sites/default/files/articles0/avant_best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428604"/>
            <a:ext cx="81439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Из-за отсутствия средств восстановление церквей – архитектурных памятников в сельских районах идет очень медленно.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нашем сельском поселении в 1,5 км от школы стоит церковь Покрова. От нее исходит спокойствие и благодать.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 ведь ее история и прекрасна и трагична.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MG_322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80173" y="530224"/>
            <a:ext cx="8955913" cy="597061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571876"/>
            <a:ext cx="8183880" cy="2463164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b="0" dirty="0" smtClean="0">
                <a:solidFill>
                  <a:schemeClr val="tx1"/>
                </a:solidFill>
              </a:rPr>
              <a:t/>
            </a:r>
            <a:br>
              <a:rPr lang="ru-RU" sz="2800" b="0" dirty="0" smtClean="0">
                <a:solidFill>
                  <a:schemeClr val="tx1"/>
                </a:solidFill>
              </a:rPr>
            </a:br>
            <a:r>
              <a:rPr lang="ru-RU" sz="2800" b="0" dirty="0" smtClean="0">
                <a:solidFill>
                  <a:schemeClr val="tx1"/>
                </a:solidFill>
              </a:rPr>
              <a:t/>
            </a:r>
            <a:br>
              <a:rPr lang="ru-RU" sz="2800" b="0" dirty="0" smtClean="0">
                <a:solidFill>
                  <a:schemeClr val="tx1"/>
                </a:solidFill>
              </a:rPr>
            </a:br>
            <a:r>
              <a:rPr lang="ru-RU" sz="2800" b="0" dirty="0" smtClean="0">
                <a:solidFill>
                  <a:schemeClr val="tx1"/>
                </a:solidFill>
              </a:rPr>
              <a:t/>
            </a:r>
            <a:br>
              <a:rPr lang="ru-RU" sz="2800" b="0" dirty="0" smtClean="0">
                <a:solidFill>
                  <a:schemeClr val="tx1"/>
                </a:solidFill>
              </a:rPr>
            </a:br>
            <a:r>
              <a:rPr lang="ru-RU" sz="28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руководством</a:t>
            </a:r>
            <a:br>
              <a:rPr lang="ru-RU" sz="28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 истории</a:t>
            </a:r>
            <a:br>
              <a:rPr lang="ru-RU" sz="28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Крашенинниковой Н.А</a:t>
            </a:r>
            <a:br>
              <a:rPr lang="ru-RU" sz="2800" b="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u="sng" dirty="0" smtClean="0">
                <a:solidFill>
                  <a:schemeClr val="tx1"/>
                </a:solidFill>
              </a:rPr>
              <a:t> </a:t>
            </a:r>
            <a:endParaRPr lang="ru-RU" sz="2800" b="0" u="sng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327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проектной группы:</a:t>
            </a:r>
          </a:p>
          <a:p>
            <a:pPr>
              <a:buNone/>
            </a:pPr>
            <a:r>
              <a:rPr lang="ru-RU" sz="25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Землянкин</a:t>
            </a:r>
            <a:r>
              <a:rPr lang="ru-RU" sz="25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Владислав(10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класс).</a:t>
            </a:r>
          </a:p>
          <a:p>
            <a:pPr>
              <a:buNone/>
            </a:pPr>
            <a:r>
              <a:rPr lang="ru-RU" sz="25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Удодова Виктория(11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класс).</a:t>
            </a:r>
          </a:p>
          <a:p>
            <a:pPr>
              <a:buNone/>
            </a:pP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МОУ «Езвинская СОШ»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Покровская церковь: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Тверская область, Калининский район,</a:t>
            </a: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Бурашевское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сельское поселение,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расположена в с. Покровское на шоссе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Тверь-Тургиново на вершине холма,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рядом с сельским кладбищем, занимает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0,66 га, размеры церкви 63м*35м.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Построена в 1803 году.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323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500042"/>
            <a:ext cx="4286280" cy="5970609"/>
          </a:xfrm>
        </p:spPr>
      </p:pic>
      <p:pic>
        <p:nvPicPr>
          <p:cNvPr id="5" name="Рисунок 4" descr="IMG_324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42910" y="785794"/>
            <a:ext cx="7608113" cy="5072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04192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Она замечательна своим очень удачным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расположением: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вершине холма, у дороги.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хорошо видна из окрестных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деревень, расположенных от нее на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расстоянии 10-11 км.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годы войны церковь была разрушена,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сбиты фрески со стен. Но главная икона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«Казанская Божья Матерь» сохранила свои очертания.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1930-80-х годах в церкви были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поочередно расположены склад ГСМ,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склад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миноудобрения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323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285851" y="428604"/>
            <a:ext cx="4119933" cy="5715040"/>
          </a:xfrm>
        </p:spPr>
      </p:pic>
      <p:pic>
        <p:nvPicPr>
          <p:cNvPr id="5" name="Рисунок 4" descr="IMG_323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285852" y="1000108"/>
            <a:ext cx="7286676" cy="4857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 начале </a:t>
            </a:r>
            <a:r>
              <a:rPr lang="en-US" dirty="0" smtClean="0"/>
              <a:t>XX</a:t>
            </a:r>
            <a:r>
              <a:rPr lang="ru-RU" dirty="0" smtClean="0"/>
              <a:t> века церковь была известна </a:t>
            </a:r>
          </a:p>
          <a:p>
            <a:pPr>
              <a:buNone/>
            </a:pPr>
            <a:r>
              <a:rPr lang="ru-RU" dirty="0" smtClean="0"/>
              <a:t>не только в Тверской губернии, но и за </a:t>
            </a:r>
          </a:p>
          <a:p>
            <a:pPr>
              <a:buNone/>
            </a:pPr>
            <a:r>
              <a:rPr lang="ru-RU" dirty="0" smtClean="0"/>
              <a:t>ее пределами. Церковь прославил </a:t>
            </a:r>
          </a:p>
          <a:p>
            <a:pPr>
              <a:buNone/>
            </a:pPr>
            <a:r>
              <a:rPr lang="ru-RU" dirty="0" smtClean="0"/>
              <a:t>Великолепный розарий, разбитый в </a:t>
            </a:r>
          </a:p>
          <a:p>
            <a:pPr>
              <a:buNone/>
            </a:pPr>
            <a:r>
              <a:rPr lang="ru-RU" dirty="0" smtClean="0"/>
              <a:t>церковном дворе священником отцом</a:t>
            </a:r>
          </a:p>
          <a:p>
            <a:pPr>
              <a:buNone/>
            </a:pPr>
            <a:r>
              <a:rPr lang="ru-RU" dirty="0" smtClean="0"/>
              <a:t>Павлом и его дочерьми.</a:t>
            </a:r>
          </a:p>
          <a:p>
            <a:pPr>
              <a:buNone/>
            </a:pPr>
            <a:r>
              <a:rPr lang="ru-RU" dirty="0" smtClean="0"/>
              <a:t>Розы были так красивы, что любоваться</a:t>
            </a:r>
          </a:p>
          <a:p>
            <a:pPr>
              <a:buNone/>
            </a:pPr>
            <a:r>
              <a:rPr lang="ru-RU" dirty="0" smtClean="0"/>
              <a:t>их цветением приезжали из Москвы.</a:t>
            </a:r>
          </a:p>
          <a:p>
            <a:pPr>
              <a:buNone/>
            </a:pPr>
            <a:r>
              <a:rPr lang="ru-RU" dirty="0" smtClean="0"/>
              <a:t>При церкви отцом Павлом была</a:t>
            </a:r>
          </a:p>
          <a:p>
            <a:pPr>
              <a:buNone/>
            </a:pPr>
            <a:r>
              <a:rPr lang="ru-RU" dirty="0" smtClean="0"/>
              <a:t>организована небольшая библиотека.</a:t>
            </a:r>
          </a:p>
          <a:p>
            <a:pPr>
              <a:buNone/>
            </a:pPr>
            <a:r>
              <a:rPr lang="ru-RU" dirty="0" smtClean="0"/>
              <a:t>Его семья оказывала медицинскую </a:t>
            </a:r>
          </a:p>
          <a:p>
            <a:pPr>
              <a:buNone/>
            </a:pPr>
            <a:r>
              <a:rPr lang="ru-RU" dirty="0" smtClean="0"/>
              <a:t>помощь крестьянам.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324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42910" y="969926"/>
            <a:ext cx="7286676" cy="4857784"/>
          </a:xfrm>
        </p:spPr>
      </p:pic>
      <p:pic>
        <p:nvPicPr>
          <p:cNvPr id="7" name="Рисунок 6" descr="IMG_324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57224" y="785794"/>
            <a:ext cx="7893867" cy="5262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9499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Работы по восстановлению церкви Покрова начались в 1995 году. Силами окрестных жителей и учащимися нашей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Езвинской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школы расчищена территория всего церковного участка. Приведена в порядок колокольня и небольшое помещение внутри церкви, в котором начали проходить церковные службы. 24 октября 1999 года меня крестил в нашей церкви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иеирей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Владимир Чаплин. После 2000 года восстановление прекратилось из-за нехватки средств.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21 января 2012г. в д. Езвино прошло собрание жителей ближайших населенных пунктов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(с. Покровское, д. Вески, д.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Поддубки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). Главный вопрос собрания - восстановление храма Покрова в с. Покровское.</a:t>
            </a: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           В декабре 2011г. инициативная группа встречалась с благочинным по Калининскому району отцом Виктором (Савиным), с Главой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Бурашевского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поселения Сергеем Рожковым. Они положительно отозвались о решении жителей создать приходской совет и начать восстановление храма.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           Старостой прихода выбран Николай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Пилипчук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его заместителем Татьяна  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Котрунова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секретарь  - Вера  Короткова. Всего в составе совета 10 человек.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          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собрании было принято  решение об обращении к Митрополиту Тверскому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Кашинскому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Виктору за благословением о регистрации прихода. Следующим шагом будет оформление документации 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Росимуществе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согласование ремонтных работ с Главным управлением по государственной охране объектов культурного наследия Тверской области, т.к. храм входит в реестр региональных объектов историко-культурного наследия.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Почему моя работа названа «Дорога к храму»? На то есть несколько причин: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 algn="just">
              <a:buNone/>
            </a:pPr>
            <a:r>
              <a:rPr lang="ru-RU" dirty="0" smtClean="0"/>
              <a:t>-  Проблема восстановления церкви, которая тянется так давно.</a:t>
            </a:r>
          </a:p>
          <a:p>
            <a:pPr marL="514350" indent="-514350" algn="just">
              <a:buNone/>
            </a:pPr>
            <a:r>
              <a:rPr lang="ru-RU" dirty="0" smtClean="0"/>
              <a:t>-Рядом сельское кладбище.</a:t>
            </a:r>
          </a:p>
          <a:p>
            <a:pPr marL="514350" indent="-514350" algn="just">
              <a:buNone/>
            </a:pPr>
            <a:r>
              <a:rPr lang="ru-RU" dirty="0" smtClean="0"/>
              <a:t>- В 300-х метрах от церкви братская могила, учащиеся Езвинской школы ухаживают за ней.</a:t>
            </a:r>
          </a:p>
          <a:p>
            <a:pPr marL="514350" indent="-514350" algn="just">
              <a:buNone/>
            </a:pPr>
            <a:r>
              <a:rPr lang="ru-RU" dirty="0" smtClean="0"/>
              <a:t>-  Мое собственное крещение в этой церкви…</a:t>
            </a:r>
          </a:p>
          <a:p>
            <a:pPr marL="514350" indent="-514350">
              <a:buFontTx/>
              <a:buChar char="-"/>
            </a:pPr>
            <a:endParaRPr lang="ru-RU" dirty="0" smtClean="0"/>
          </a:p>
          <a:p>
            <a:pPr marL="514350" indent="-514350"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60648"/>
            <a:ext cx="8183880" cy="5976664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Я приду помолиться в собор,</a:t>
            </a:r>
            <a:endParaRPr lang="en-US" b="1" dirty="0" smtClean="0"/>
          </a:p>
          <a:p>
            <a:pPr>
              <a:buFontTx/>
              <a:buNone/>
            </a:pPr>
            <a:r>
              <a:rPr lang="en-US" b="1" dirty="0" smtClean="0"/>
              <a:t>   </a:t>
            </a:r>
            <a:r>
              <a:rPr lang="ru-RU" b="1" dirty="0" smtClean="0"/>
              <a:t>Там я камень с души моей скину.</a:t>
            </a:r>
            <a:endParaRPr lang="en-US" b="1" dirty="0" smtClean="0"/>
          </a:p>
          <a:p>
            <a:pPr>
              <a:buFontTx/>
              <a:buNone/>
            </a:pPr>
            <a:r>
              <a:rPr lang="en-US" b="1" dirty="0" smtClean="0"/>
              <a:t>   </a:t>
            </a:r>
            <a:r>
              <a:rPr lang="ru-RU" b="1" dirty="0" smtClean="0"/>
              <a:t>У святых, чудотворных икон</a:t>
            </a:r>
            <a:endParaRPr lang="en-US" b="1" dirty="0" smtClean="0"/>
          </a:p>
          <a:p>
            <a:pPr>
              <a:buFontTx/>
              <a:buNone/>
            </a:pPr>
            <a:r>
              <a:rPr lang="en-US" b="1" dirty="0" smtClean="0"/>
              <a:t>   </a:t>
            </a:r>
            <a:r>
              <a:rPr lang="ru-RU" b="1" dirty="0" smtClean="0"/>
              <a:t>Преклоню я усталую спину...</a:t>
            </a:r>
            <a:endParaRPr lang="en-US" b="1" dirty="0" smtClean="0"/>
          </a:p>
          <a:p>
            <a:pPr>
              <a:buFontTx/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   Попрошу, чтобы Бог мне простил</a:t>
            </a:r>
            <a:endParaRPr lang="en-US" b="1" dirty="0" smtClean="0"/>
          </a:p>
          <a:p>
            <a:pPr>
              <a:buFontTx/>
              <a:buNone/>
            </a:pPr>
            <a:r>
              <a:rPr lang="en-US" b="1" dirty="0" smtClean="0"/>
              <a:t>   </a:t>
            </a:r>
            <a:r>
              <a:rPr lang="ru-RU" b="1" dirty="0" smtClean="0"/>
              <a:t>Все грехи мои (ныне и прежде).</a:t>
            </a:r>
            <a:endParaRPr lang="en-US" b="1" dirty="0" smtClean="0"/>
          </a:p>
          <a:p>
            <a:pPr>
              <a:buFontTx/>
              <a:buNone/>
            </a:pPr>
            <a:r>
              <a:rPr lang="en-US" b="1" dirty="0" smtClean="0"/>
              <a:t>   </a:t>
            </a:r>
            <a:r>
              <a:rPr lang="ru-RU" b="1" dirty="0" smtClean="0"/>
              <a:t>А по смерти — к Себе допустил.</a:t>
            </a:r>
            <a:endParaRPr lang="en-US" b="1" dirty="0" smtClean="0"/>
          </a:p>
          <a:p>
            <a:pPr>
              <a:buFontTx/>
              <a:buNone/>
            </a:pPr>
            <a:r>
              <a:rPr lang="en-US" b="1" dirty="0" smtClean="0"/>
              <a:t>   </a:t>
            </a:r>
            <a:r>
              <a:rPr lang="ru-RU" b="1" dirty="0" smtClean="0"/>
              <a:t>Тем живу я в великой надежде.</a:t>
            </a:r>
            <a:endParaRPr lang="ru-RU" i="1" dirty="0" smtClean="0"/>
          </a:p>
          <a:p>
            <a:pPr>
              <a:buFontTx/>
              <a:buNone/>
            </a:pPr>
            <a:r>
              <a:rPr lang="en-US" i="1" dirty="0" smtClean="0"/>
              <a:t>                                           </a:t>
            </a:r>
            <a:r>
              <a:rPr lang="ru-RU" i="1" dirty="0" smtClean="0"/>
              <a:t>  Сергей         Сидорин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101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500298" y="0"/>
            <a:ext cx="4643470" cy="63087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Храмы, храмы! Вы - гордость и слава великой России.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Возрождаются храмы, как символ разумной страны.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Свет злотых куполов лечит душу и делает сильным.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Как же мы от такого когда-то отречься смогли?!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Нас во храм на аркане никто никогда не потянет,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И приходим мы к  Вере дорогою каждый своей.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endParaRPr lang="ru-RU" sz="3200" dirty="0" smtClean="0">
              <a:latin typeface="Monotype Corsiva" pitchFamily="66" charset="0"/>
            </a:endParaRPr>
          </a:p>
          <a:p>
            <a:pPr>
              <a:lnSpc>
                <a:spcPct val="90000"/>
              </a:lnSpc>
              <a:buNone/>
            </a:pP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Всем с годами понятнее, сердце своё не обманешь -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Нужна Вера! Для нас, для страны и для наших детей.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Пусть проходят года, в совершенстве купая науку,</a:t>
            </a:r>
          </a:p>
          <a:p>
            <a:pPr>
              <a:lnSpc>
                <a:spcPct val="90000"/>
              </a:lnSpc>
              <a:buNone/>
            </a:pP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     Но без Веры во всём лишь раздор и душевная сушь.</a:t>
            </a:r>
          </a:p>
          <a:p>
            <a:pPr>
              <a:lnSpc>
                <a:spcPct val="90000"/>
              </a:lnSpc>
              <a:buNone/>
            </a:pP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     Пусть, на век уходя, все оставят и правнукам, внукам.</a:t>
            </a:r>
            <a:b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Веру в доброе,  свет наших искренних душ!</a:t>
            </a:r>
          </a:p>
          <a:p>
            <a:pPr>
              <a:lnSpc>
                <a:spcPct val="90000"/>
              </a:lnSpc>
              <a:buNone/>
            </a:pPr>
            <a:r>
              <a:rPr lang="ru-RU" sz="3200" dirty="0" smtClean="0">
                <a:latin typeface="Monotype Corsiva" pitchFamily="66" charset="0"/>
              </a:rPr>
              <a:t>Е.В.Астафьева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ВЫВОДЫ: 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Духовным и нравственным стержнем России было, есть и будет 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Святое Православие, знаком и образом которого остается затерявшаяся в бескрайних 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просторах сельская церковь. Всегда живая, всегда манящая, всегда дающая утешение... 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Да поможет нам Бог уберечь её и спасти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82406"/>
            <a:ext cx="258404" cy="29238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1" u="none" strike="noStrike" cap="none" normalizeH="0" baseline="0" dirty="0" smtClean="0">
                <a:ln>
                  <a:noFill/>
                </a:ln>
                <a:solidFill>
                  <a:srgbClr val="5F5B5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276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Мы обращаемся ко всем </a:t>
            </a:r>
          </a:p>
          <a:p>
            <a:pPr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«Давайте не дадим погибнуть памятникам архитектуры и искусства.  Спасем сельские храмы!»</a:t>
            </a:r>
          </a:p>
          <a:p>
            <a:pPr>
              <a:buNone/>
            </a:pP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Используемая  литература:</a:t>
            </a:r>
          </a:p>
          <a:p>
            <a:pPr>
              <a:lnSpc>
                <a:spcPct val="80000"/>
              </a:lnSpc>
              <a:buNone/>
            </a:pPr>
            <a:r>
              <a:rPr lang="ru-RU" b="1" dirty="0" smtClean="0"/>
              <a:t>Соколова В. И.</a:t>
            </a:r>
            <a:endParaRPr lang="ru-RU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     Наше наследие: храмы, монастыри и иконопись России / В. И. Соколова. - М.  ФАИР-ПРЕСС, 2003. </a:t>
            </a:r>
          </a:p>
          <a:p>
            <a:pPr>
              <a:lnSpc>
                <a:spcPct val="80000"/>
              </a:lnSpc>
              <a:buNone/>
            </a:pPr>
            <a:r>
              <a:rPr lang="ru-RU" b="1" dirty="0" smtClean="0"/>
              <a:t>Пастухова З. И.</a:t>
            </a:r>
            <a:endParaRPr lang="ru-RU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     Шедевры русского зодчества / З. И. Пастухова. - Смоленск : </a:t>
            </a:r>
            <a:r>
              <a:rPr lang="ru-RU" dirty="0" err="1" smtClean="0"/>
              <a:t>Русич</a:t>
            </a:r>
            <a:r>
              <a:rPr lang="ru-RU" dirty="0" smtClean="0"/>
              <a:t>, 2000. </a:t>
            </a:r>
          </a:p>
          <a:p>
            <a:pPr>
              <a:lnSpc>
                <a:spcPct val="80000"/>
              </a:lnSpc>
            </a:pPr>
            <a:r>
              <a:rPr lang="ru-RU" b="1" dirty="0" err="1" smtClean="0"/>
              <a:t>Низовский</a:t>
            </a:r>
            <a:r>
              <a:rPr lang="ru-RU" b="1" dirty="0" smtClean="0"/>
              <a:t> А. Ю.</a:t>
            </a:r>
            <a:endParaRPr lang="ru-RU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     Самые знаменитые монастыри и храмы России / А. Ю. </a:t>
            </a:r>
            <a:r>
              <a:rPr lang="ru-RU" dirty="0" err="1" smtClean="0"/>
              <a:t>Низовский</a:t>
            </a:r>
            <a:r>
              <a:rPr lang="ru-RU" dirty="0" smtClean="0"/>
              <a:t>. - М. : Вече, 2001.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Исследовательская работа Череповой Нины выпускницы 1996 года МОУ «Езвинской СОШ»  Для нас всегда открыты двери храма.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0"/>
            <a:ext cx="8183880" cy="6499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работы: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Необходимость восстановления сельских храмов - памятников архитектуры и искусства, поражающих своей красотой и неповторимостью.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работы: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Показать необходимость возрождения храмов, как культурного наследия русской истории;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b="1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Обратить внимание общества на проблему спасения сельского храма - сердца русского села.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  <a:latin typeface="Monotype Corsiva" pitchFamily="66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Много прекрасных, ранее сохранённых и вновь восстановленных, храмов в России. Это - памятники архитектуры и искусства разных веков, чудом  дошедшие до сегодняшних дней. </a:t>
            </a:r>
          </a:p>
          <a:p>
            <a:pPr>
              <a:buNone/>
            </a:pPr>
            <a:r>
              <a:rPr lang="ru-RU" sz="3200" dirty="0" smtClean="0">
                <a:solidFill>
                  <a:srgbClr val="0000FF"/>
                </a:solidFill>
                <a:latin typeface="Monotype Corsiva" pitchFamily="66" charset="0"/>
              </a:rPr>
              <a:t>        Наша страна  пережила семь десятилетий атеистического режима, ее государственная система была устроена, как антирелигиозная и антицерковная. Государство не просто вело атеистическую пропаганду – его целью было полное уничтожение Церкви. Революция, гражданская война, страшный тридцать седьмой год, когда «…эпоха шла за нами, как  сумасшедший с бритвой в руке» (А.Тарковский).   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0000FF"/>
                </a:solidFill>
                <a:latin typeface="Monotype Corsiva" pitchFamily="66" charset="0"/>
              </a:rPr>
              <a:t>Уничтожены тысячи храмов, расстрелян епископат Русской Православной Церкви, закрыты монастыри и духовные школы.</a:t>
            </a:r>
            <a:r>
              <a:rPr lang="ru-RU" sz="3600" dirty="0" smtClean="0">
                <a:latin typeface="Monotype Corsiva" pitchFamily="66" charset="0"/>
              </a:rPr>
              <a:t> </a:t>
            </a:r>
          </a:p>
          <a:p>
            <a:pPr>
              <a:buNone/>
            </a:pPr>
            <a:r>
              <a:rPr lang="ru-RU" sz="3600" dirty="0" smtClean="0">
                <a:latin typeface="Monotype Corsiva" pitchFamily="66" charset="0"/>
              </a:rPr>
              <a:t>         </a:t>
            </a:r>
            <a:r>
              <a:rPr lang="ru-RU" sz="3600" dirty="0" smtClean="0">
                <a:solidFill>
                  <a:srgbClr val="0000FF"/>
                </a:solidFill>
                <a:latin typeface="Monotype Corsiva" pitchFamily="66" charset="0"/>
              </a:rPr>
              <a:t>Лишь в 70-80 годах  в обществе признается положительное влияние религии на сохранение нравственности и  развития искусства. Но столько уже было утрачено!</a:t>
            </a:r>
            <a:endParaRPr lang="ru-RU" sz="3600" dirty="0" smtClean="0"/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3600" dirty="0" smtClean="0">
                <a:latin typeface="Monotype Corsiva" pitchFamily="66" charset="0"/>
              </a:rPr>
              <a:t> </a:t>
            </a:r>
            <a:r>
              <a:rPr lang="ru-RU" sz="3600" dirty="0" smtClean="0">
                <a:solidFill>
                  <a:srgbClr val="0000FF"/>
                </a:solidFill>
                <a:latin typeface="Monotype Corsiva" pitchFamily="66" charset="0"/>
              </a:rPr>
              <a:t>У слова </a:t>
            </a:r>
            <a:r>
              <a:rPr lang="ru-RU" sz="3600" b="1" dirty="0" smtClean="0">
                <a:solidFill>
                  <a:srgbClr val="FF3300"/>
                </a:solidFill>
                <a:latin typeface="Monotype Corsiva" pitchFamily="66" charset="0"/>
              </a:rPr>
              <a:t>«</a:t>
            </a:r>
            <a:r>
              <a:rPr lang="ru-RU" sz="3600" dirty="0" smtClean="0">
                <a:solidFill>
                  <a:srgbClr val="FF3300"/>
                </a:solidFill>
                <a:latin typeface="Monotype Corsiva" pitchFamily="66" charset="0"/>
              </a:rPr>
              <a:t>храм»</a:t>
            </a:r>
            <a:r>
              <a:rPr lang="ru-RU" sz="3600" dirty="0" smtClean="0">
                <a:solidFill>
                  <a:srgbClr val="0000FF"/>
                </a:solidFill>
                <a:latin typeface="Monotype Corsiva" pitchFamily="66" charset="0"/>
              </a:rPr>
              <a:t> несколько синонимов: собор, церковь, часовня. Православные храмы, посвящаются Богу в память о том или ином событии из жизни Христа, Божьей Матери, святых, или в честь архангелов и чудотворных икон. Отсюда и соответствующие названия: Христа Спасителя, Святой Троицы, Рождества Богородицы, Святителя Николая Угодника, Архангела Михаила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sz="4000" dirty="0" smtClean="0">
                <a:solidFill>
                  <a:srgbClr val="0000FF"/>
                </a:solidFill>
                <a:latin typeface="Monotype Corsiva" pitchFamily="66" charset="0"/>
              </a:rPr>
              <a:t>Каждый храм строится по специальному проекту и имеет свой неповторимый облик, но устройство любого храма – это строго определённый порядок. </a:t>
            </a:r>
          </a:p>
          <a:p>
            <a:pPr>
              <a:lnSpc>
                <a:spcPct val="90000"/>
              </a:lnSpc>
              <a:buNone/>
            </a:pPr>
            <a:r>
              <a:rPr lang="ru-RU" sz="4000" dirty="0" smtClean="0">
                <a:solidFill>
                  <a:srgbClr val="0000FF"/>
                </a:solidFill>
                <a:latin typeface="Monotype Corsiva" pitchFamily="66" charset="0"/>
              </a:rPr>
              <a:t>        В России есть много храмов поражающих своей красотой и неповторимостью. 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2"/>
                </a:solidFill>
              </a:rPr>
              <a:t>Екатеринбург, Собор Иоанна Предтечи</a:t>
            </a:r>
            <a:endParaRPr lang="ru-RU" dirty="0"/>
          </a:p>
        </p:txBody>
      </p:sp>
      <p:pic>
        <p:nvPicPr>
          <p:cNvPr id="4" name="Picture 3" descr="01225_20100823_143131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2857488" y="500042"/>
            <a:ext cx="3249752" cy="4187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599</TotalTime>
  <Words>1028</Words>
  <Application>Microsoft Office PowerPoint</Application>
  <PresentationFormat>Экран (4:3)</PresentationFormat>
  <Paragraphs>121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Аспект</vt:lpstr>
      <vt:lpstr>Дорога к храму.</vt:lpstr>
      <vt:lpstr>   Под руководством учителя истории Крашенинниковой Н.А  </vt:lpstr>
      <vt:lpstr>Слайд 3</vt:lpstr>
      <vt:lpstr>Слайд 4</vt:lpstr>
      <vt:lpstr>Слайд 5</vt:lpstr>
      <vt:lpstr>Слайд 6</vt:lpstr>
      <vt:lpstr>Слайд 7</vt:lpstr>
      <vt:lpstr>Слайд 8</vt:lpstr>
      <vt:lpstr>Екатеринбург, Собор Иоанна Предтечи</vt:lpstr>
      <vt:lpstr>Дятьково, Церковь иконы Божией Матери «Неопалимая Купина»</vt:lpstr>
      <vt:lpstr>Кириллов, Кирилло-Белозерский монастырь. Церковь Спаса Преображения</vt:lpstr>
      <vt:lpstr>Соликамск, Церковь Рождества Иоанна Предчети</vt:lpstr>
      <vt:lpstr>Княжье Озеро, Церковь Александра Невского</vt:lpstr>
      <vt:lpstr>           </vt:lpstr>
      <vt:lpstr>Слайд 15</vt:lpstr>
      <vt:lpstr>Слайд 16</vt:lpstr>
      <vt:lpstr>Слайд 17</vt:lpstr>
      <vt:lpstr>.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Малинка</cp:lastModifiedBy>
  <cp:revision>67</cp:revision>
  <dcterms:modified xsi:type="dcterms:W3CDTF">2017-11-20T20:53:51Z</dcterms:modified>
</cp:coreProperties>
</file>