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2" r:id="rId3"/>
    <p:sldId id="258" r:id="rId4"/>
    <p:sldId id="260" r:id="rId5"/>
    <p:sldId id="262" r:id="rId6"/>
    <p:sldId id="264" r:id="rId7"/>
    <p:sldId id="266" r:id="rId8"/>
    <p:sldId id="268" r:id="rId9"/>
    <p:sldId id="269" r:id="rId10"/>
    <p:sldId id="274" r:id="rId11"/>
    <p:sldId id="277" r:id="rId12"/>
    <p:sldId id="278" r:id="rId13"/>
    <p:sldId id="284" r:id="rId14"/>
    <p:sldId id="286" r:id="rId15"/>
    <p:sldId id="287" r:id="rId16"/>
    <p:sldId id="288" r:id="rId17"/>
    <p:sldId id="289" r:id="rId18"/>
    <p:sldId id="290" r:id="rId19"/>
    <p:sldId id="291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87" autoAdjust="0"/>
    <p:restoredTop sz="94660"/>
  </p:normalViewPr>
  <p:slideViewPr>
    <p:cSldViewPr>
      <p:cViewPr varScale="1">
        <p:scale>
          <a:sx n="46" d="100"/>
          <a:sy n="46" d="100"/>
        </p:scale>
        <p:origin x="-114" y="-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4A32-2322-4ED3-9BFD-5A0E32B3061F}" type="datetimeFigureOut">
              <a:rPr lang="ru-RU" smtClean="0"/>
              <a:pPr/>
              <a:t>12.11.2017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D53F-A276-48DD-8F4C-42C6FC6130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4A32-2322-4ED3-9BFD-5A0E32B3061F}" type="datetimeFigureOut">
              <a:rPr lang="ru-RU" smtClean="0"/>
              <a:pPr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D53F-A276-48DD-8F4C-42C6FC6130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4A32-2322-4ED3-9BFD-5A0E32B3061F}" type="datetimeFigureOut">
              <a:rPr lang="ru-RU" smtClean="0"/>
              <a:pPr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75CD53F-A276-48DD-8F4C-42C6FC6130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4A32-2322-4ED3-9BFD-5A0E32B3061F}" type="datetimeFigureOut">
              <a:rPr lang="ru-RU" smtClean="0"/>
              <a:pPr/>
              <a:t>12.11.2017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D53F-A276-48DD-8F4C-42C6FC6130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4A32-2322-4ED3-9BFD-5A0E32B3061F}" type="datetimeFigureOut">
              <a:rPr lang="ru-RU" smtClean="0"/>
              <a:pPr/>
              <a:t>12.11.2017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D53F-A276-48DD-8F4C-42C6FC6130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4A32-2322-4ED3-9BFD-5A0E32B3061F}" type="datetimeFigureOut">
              <a:rPr lang="ru-RU" smtClean="0"/>
              <a:pPr/>
              <a:t>12.11.2017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D53F-A276-48DD-8F4C-42C6FC6130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4A32-2322-4ED3-9BFD-5A0E32B3061F}" type="datetimeFigureOut">
              <a:rPr lang="ru-RU" smtClean="0"/>
              <a:pPr/>
              <a:t>12.11.2017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D53F-A276-48DD-8F4C-42C6FC6130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4A32-2322-4ED3-9BFD-5A0E32B3061F}" type="datetimeFigureOut">
              <a:rPr lang="ru-RU" smtClean="0"/>
              <a:pPr/>
              <a:t>12.11.2017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D53F-A276-48DD-8F4C-42C6FC6130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4A32-2322-4ED3-9BFD-5A0E32B3061F}" type="datetimeFigureOut">
              <a:rPr lang="ru-RU" smtClean="0"/>
              <a:pPr/>
              <a:t>12.11.2017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D53F-A276-48DD-8F4C-42C6FC6130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4A32-2322-4ED3-9BFD-5A0E32B3061F}" type="datetimeFigureOut">
              <a:rPr lang="ru-RU" smtClean="0"/>
              <a:pPr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D53F-A276-48DD-8F4C-42C6FC6130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4A32-2322-4ED3-9BFD-5A0E32B3061F}" type="datetimeFigureOut">
              <a:rPr lang="ru-RU" smtClean="0"/>
              <a:pPr/>
              <a:t>12.11.2017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CD53F-A276-48DD-8F4C-42C6FC6130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20000"/>
                <a:lumOff val="8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CA04A32-2322-4ED3-9BFD-5A0E32B3061F}" type="datetimeFigureOut">
              <a:rPr lang="ru-RU" smtClean="0"/>
              <a:pPr/>
              <a:t>12.11.2017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75CD53F-A276-48DD-8F4C-42C6FC6130F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&#1042;&#1054;&#1057;&#1055;.&#1056;&#1040;&#1041;%20&#1084;&#1077;&#1088;&#1086;&#1087;&#1088;&#1080;&#1103;&#1090;&#1080;&#1103;\2016-17\&#1087;&#1072;&#1084;&#1103;&#1090;&#1100;%20&#1089;&#1077;&#1088;&#1076;&#1094;&#1072;\&#1084;&#1072;&#1090;&#1077;&#1088;&#1080;&#1072;&#1083;\Melodii_na_pianino_-_Laice_(iPlayer.fm).mp3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18614250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204864"/>
            <a:ext cx="8229600" cy="182880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Память наших 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сердец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Melodii_na_pianino_-_Laice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email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002-004-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-17841" y="-13380"/>
            <a:ext cx="9161841" cy="6871380"/>
          </a:xfrm>
        </p:spPr>
      </p:pic>
      <p:pic>
        <p:nvPicPr>
          <p:cNvPr id="5" name="Picture 3" descr="C:\Users\Надежда\Documents\Новая папка (2)\70 лет Победы\IMG_132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11560" y="967315"/>
            <a:ext cx="8156844" cy="5197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v_ogon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419872" y="2492896"/>
            <a:ext cx="4896544" cy="3614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 (4)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Надежда\Documents\Новая папка (2)\70 лет Победы\IMG_135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331640" y="467000"/>
            <a:ext cx="7488831" cy="5616623"/>
          </a:xfrm>
          <a:prstGeom prst="rect">
            <a:avLst/>
          </a:prstGeom>
          <a:noFill/>
        </p:spPr>
      </p:pic>
      <p:pic>
        <p:nvPicPr>
          <p:cNvPr id="5" name="Picture 3" descr="C:\Users\Надежда\Documents\Новая папка (2)\288_2904\20150421_08533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259632" y="260648"/>
            <a:ext cx="7560840" cy="6021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Надежда\Documents\Новая папка (2)\Сад Победы\20150424_1212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403648" y="692696"/>
            <a:ext cx="7056784" cy="5040559"/>
          </a:xfrm>
          <a:prstGeom prst="rect">
            <a:avLst/>
          </a:prstGeom>
          <a:noFill/>
        </p:spPr>
      </p:pic>
      <p:pic>
        <p:nvPicPr>
          <p:cNvPr id="5" name="Picture 2" descr="C:\Users\Надежда\Documents\Новая папка (2)\на распечатку\20150424_12213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3528" y="445304"/>
            <a:ext cx="8424936" cy="5991719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Надежда\Documents\Новая папка (2)\Сад Победы\20150424_1224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11560" y="980728"/>
            <a:ext cx="7643192" cy="4752528"/>
          </a:xfrm>
          <a:prstGeom prst="rect">
            <a:avLst/>
          </a:prstGeom>
          <a:noFill/>
        </p:spPr>
      </p:pic>
      <p:pic>
        <p:nvPicPr>
          <p:cNvPr id="5" name="Picture 2" descr="C:\Users\Надежда\Documents\Новая папка (2)\287_2404\IMG_136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" y="378619"/>
            <a:ext cx="8229600" cy="6172200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Надежда\Documents\Новая папка (2)\70 лет Победы\IMG_137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 rot="5400000">
            <a:off x="-552570" y="1208753"/>
            <a:ext cx="5856651" cy="4392488"/>
          </a:xfrm>
          <a:prstGeom prst="rect">
            <a:avLst/>
          </a:prstGeom>
          <a:noFill/>
        </p:spPr>
      </p:pic>
      <p:pic>
        <p:nvPicPr>
          <p:cNvPr id="5" name="Picture 2" descr="C:\Users\Надежда\Documents\Новая папка (2)\287_2404\IMG_137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3959932" y="1232756"/>
            <a:ext cx="5760640" cy="4248472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Надежда\Documents\Новая папка (2)\287_2404\IMG_139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 rot="5400000">
            <a:off x="-941247" y="1201895"/>
            <a:ext cx="6274983" cy="4392488"/>
          </a:xfrm>
          <a:prstGeom prst="rect">
            <a:avLst/>
          </a:prstGeom>
          <a:noFill/>
        </p:spPr>
      </p:pic>
      <p:pic>
        <p:nvPicPr>
          <p:cNvPr id="5" name="Picture 2" descr="C:\Users\Надежда\Documents\Новая папка (2)\288_2904\IMG_142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3759966" y="1000674"/>
            <a:ext cx="6052052" cy="4716016"/>
          </a:xfrm>
          <a:prstGeom prst="rect">
            <a:avLst/>
          </a:prstGeom>
          <a:noFill/>
        </p:spPr>
      </p:pic>
      <p:pic>
        <p:nvPicPr>
          <p:cNvPr id="6" name="Picture 2" descr="C:\Users\Надежда\Desktop\фото\IMG_20161014_13403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107156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2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1" y="0"/>
            <a:ext cx="912674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Надежда\Documents\Новая папка (2)\70 лет Победы\IMG_146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4177573" y="1159131"/>
            <a:ext cx="4893310" cy="4536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Надежда\Documents\Новая папка (2)\на распечатку\IMG_16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7200" y="378619"/>
            <a:ext cx="8229600" cy="6172200"/>
          </a:xfrm>
          <a:prstGeom prst="rect">
            <a:avLst/>
          </a:prstGeom>
          <a:noFill/>
        </p:spPr>
      </p:pic>
      <p:pic>
        <p:nvPicPr>
          <p:cNvPr id="5" name="Picture 2" descr="C:\Users\Надежда\Documents\Новая папка (2)\на распечатку\IMG_163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" y="271462"/>
            <a:ext cx="8229600" cy="6172200"/>
          </a:xfrm>
          <a:prstGeom prst="rect">
            <a:avLst/>
          </a:prstGeom>
          <a:noFill/>
        </p:spPr>
      </p:pic>
      <p:pic>
        <p:nvPicPr>
          <p:cNvPr id="6" name="Picture 2" descr="C:\Users\Надежда\Documents\Новая папка (2)\на распечатку\IMG_165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0" y="342900"/>
            <a:ext cx="8229600" cy="6172200"/>
          </a:xfrm>
          <a:prstGeom prst="rect">
            <a:avLst/>
          </a:prstGeom>
          <a:noFill/>
        </p:spPr>
      </p:pic>
      <p:pic>
        <p:nvPicPr>
          <p:cNvPr id="7" name="Picture 2" descr="C:\Users\Надежда\Documents\Новая папка (2)\на распечатку\IMG_1664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7200" y="200025"/>
            <a:ext cx="8229600" cy="6172200"/>
          </a:xfrm>
          <a:prstGeom prst="rect">
            <a:avLst/>
          </a:prstGeom>
          <a:noFill/>
        </p:spPr>
      </p:pic>
      <p:pic>
        <p:nvPicPr>
          <p:cNvPr id="8" name="Picture 2" descr="C:\Users\Надежда\Documents\Новая папка (2)\8 мая\IMG_1655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Надежда\Documents\Новая папка (2)\9мая 2\20150509_1051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7200" y="342900"/>
            <a:ext cx="8229600" cy="6172200"/>
          </a:xfrm>
          <a:prstGeom prst="rect">
            <a:avLst/>
          </a:prstGeom>
          <a:noFill/>
        </p:spPr>
      </p:pic>
      <p:pic>
        <p:nvPicPr>
          <p:cNvPr id="5" name="Picture 2" descr="C:\Users\Надежда\Documents\Новая папка (2)\на распечатку\IMG_168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0667" y="332656"/>
            <a:ext cx="8386133" cy="6289600"/>
          </a:xfrm>
          <a:prstGeom prst="rect">
            <a:avLst/>
          </a:prstGeom>
          <a:noFill/>
        </p:spPr>
      </p:pic>
      <p:pic>
        <p:nvPicPr>
          <p:cNvPr id="6" name="Picture 2" descr="C:\Users\Надежда\Documents\Новая папка (2)\на распечатку\20150509_11541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0" y="307181"/>
            <a:ext cx="8229600" cy="6172200"/>
          </a:xfrm>
          <a:prstGeom prst="rect">
            <a:avLst/>
          </a:prstGeom>
          <a:noFill/>
        </p:spPr>
      </p:pic>
      <p:pic>
        <p:nvPicPr>
          <p:cNvPr id="7" name="Picture 2" descr="C:\Users\Надежда\Documents\Новая папка (2)\9мая 2\20150509_110426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1" y="0"/>
            <a:ext cx="9191625" cy="6893719"/>
          </a:xfrm>
          <a:prstGeom prst="rect">
            <a:avLst/>
          </a:prstGeom>
          <a:noFill/>
        </p:spPr>
      </p:pic>
      <p:pic>
        <p:nvPicPr>
          <p:cNvPr id="8" name="Picture 2" descr="L:\ФоТкИ)))))\12032010468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535488" y="-59459"/>
            <a:ext cx="4608512" cy="6917459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 (5)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PICT181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179512" y="119384"/>
            <a:ext cx="4076150" cy="6036337"/>
          </a:xfrm>
          <a:noFill/>
          <a:ln/>
        </p:spPr>
      </p:pic>
      <p:pic>
        <p:nvPicPr>
          <p:cNvPr id="5" name="Picture 2" descr="C:\Users\Надежда\Desktop\278_1203\IMG_120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9992" y="260648"/>
            <a:ext cx="3528392" cy="5661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L:\ФоТкИ)))))\1203201047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214290"/>
            <a:ext cx="8358246" cy="6143668"/>
          </a:xfrm>
          <a:prstGeom prst="rect">
            <a:avLst/>
          </a:prstGeom>
          <a:noFill/>
        </p:spPr>
      </p:pic>
      <p:pic>
        <p:nvPicPr>
          <p:cNvPr id="5" name="Picture 2" descr="L:\ФоТкИ)))))\1203201043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282" y="214290"/>
            <a:ext cx="8572560" cy="6643710"/>
          </a:xfrm>
          <a:prstGeom prst="rect">
            <a:avLst/>
          </a:prstGeom>
          <a:noFill/>
        </p:spPr>
      </p:pic>
      <p:pic>
        <p:nvPicPr>
          <p:cNvPr id="7" name="Picture 2" descr="L:\ФоТкИ)))))\1203201048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148065" y="204388"/>
            <a:ext cx="3995936" cy="6653612"/>
          </a:xfrm>
          <a:prstGeom prst="rect">
            <a:avLst/>
          </a:prstGeom>
          <a:noFill/>
        </p:spPr>
      </p:pic>
      <p:pic>
        <p:nvPicPr>
          <p:cNvPr id="8" name="Picture 2" descr="L:\ФоТкИ)))))\12032010465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23528" y="0"/>
            <a:ext cx="4644008" cy="7081566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 (3)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7321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91680" y="0"/>
            <a:ext cx="7452320" cy="6093296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***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Прошли те годы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Всех тех суровых, злых метель,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В которых мы били фашистов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За Родину и свет очей.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Мы воевали вместе, дружно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За всех людей в стране своей.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На танках мы, вставав под пули,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Неслись вперёд – под канитель.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Бои велись на всех фронтах.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Мы отступали, но ложась,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Мы понимали, что не зря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Обратно забрала земля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Тела, которых мы не видя,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За них боролись и, предвидя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Победу тех, кто выжил здесь,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Ведь знаем мы, что Бог наш есть!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 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bg1"/>
                </a:solidFill>
              </a:rPr>
              <a:t>ученик 9 класса МОУ «Езвинская СОШ»</a:t>
            </a: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b="1" dirty="0" err="1" smtClean="0">
                <a:solidFill>
                  <a:schemeClr val="bg1"/>
                </a:solidFill>
              </a:rPr>
              <a:t>Боднарюк</a:t>
            </a:r>
            <a:r>
              <a:rPr lang="ru-RU" b="1" dirty="0" smtClean="0">
                <a:solidFill>
                  <a:schemeClr val="bg1"/>
                </a:solidFill>
              </a:rPr>
              <a:t> Марк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 (3)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-82590" y="0"/>
            <a:ext cx="940363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91680" y="214290"/>
            <a:ext cx="6995120" cy="664371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***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Всё это было в сорок первом,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Напал на нас фашистский гнёт.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Но одержали мы Победу!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Нам было трудно, тяжело.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Прошло немало и не много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С момента взятия его,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Великого, но не большого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Калинина родного моего!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Мы все молились,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Мы пытались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Отпор фашистам дать любой.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Всех оккупантов гнать домой!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И в декабре того же года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Калинин был освобождён!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 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</a:rPr>
              <a:t> 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bg1"/>
                </a:solidFill>
              </a:rPr>
              <a:t>ученик 9 класса МОУ «Езвинская СОШ»</a:t>
            </a: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chemeClr val="bg1"/>
                </a:solidFill>
              </a:rPr>
              <a:t>Голубев </a:t>
            </a:r>
            <a:r>
              <a:rPr lang="ru-RU" b="1" dirty="0" err="1" smtClean="0">
                <a:solidFill>
                  <a:schemeClr val="bg1"/>
                </a:solidFill>
              </a:rPr>
              <a:t>Фамиль</a:t>
            </a:r>
            <a:endParaRPr lang="ru-RU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002-004-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42942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bg1"/>
                </a:solidFill>
              </a:rPr>
              <a:t>Память сердца</a:t>
            </a:r>
            <a:endParaRPr lang="ru-RU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bg1"/>
                </a:solidFill>
              </a:rPr>
              <a:t>			Наверное, нет ни одной семьи, которую не затронула бы Великая Отечественная война. Ведь длилась она долгих четыре года.</a:t>
            </a:r>
          </a:p>
          <a:p>
            <a:pPr>
              <a:buNone/>
            </a:pPr>
            <a:r>
              <a:rPr lang="ru-RU" dirty="0" smtClean="0">
                <a:solidFill>
                  <a:schemeClr val="bg1"/>
                </a:solidFill>
              </a:rPr>
              <a:t>В моей семье по отцовской линии на войну ушёл мой прадед Михайлов Александр Николаевич. Ему было 16 лет, когда началась война. Он рассказывал, что немцы были у них в деревне Бакланово Старицкого района. Было очень страшно. В сарае у них был поросёнок, и прадеду пришлось его зарезать и спрятать в снегу, чтобы семья не голодала. Когда моему прадедушке исполнилось 18 лет, он ушёл на фронт – воевать подо Ржевом. Там он был ранен в ногу и лежал в госпитале. </a:t>
            </a:r>
          </a:p>
          <a:p>
            <a:pPr>
              <a:buNone/>
            </a:pPr>
            <a:r>
              <a:rPr lang="ru-RU" dirty="0" smtClean="0">
                <a:solidFill>
                  <a:schemeClr val="bg1"/>
                </a:solidFill>
              </a:rPr>
              <a:t>У прадеда была жена – Михайлова Ольга Михайловна. Когда началась война, ей было 15 лет. В 1941 году детей и женщин угоняли в плен. Дошли до деревни </a:t>
            </a:r>
            <a:r>
              <a:rPr lang="ru-RU" dirty="0" err="1" smtClean="0">
                <a:solidFill>
                  <a:schemeClr val="bg1"/>
                </a:solidFill>
              </a:rPr>
              <a:t>Смагино</a:t>
            </a:r>
            <a:r>
              <a:rPr lang="ru-RU" dirty="0" smtClean="0">
                <a:solidFill>
                  <a:schemeClr val="bg1"/>
                </a:solidFill>
              </a:rPr>
              <a:t> и моя прабабушка сбежала домой. Она уехала в Пермь, где работала на военном заводе. После войны она вернулась обратно в Старицу, где работала трактористом.</a:t>
            </a:r>
          </a:p>
          <a:p>
            <a:pPr>
              <a:buNone/>
            </a:pPr>
            <a:r>
              <a:rPr lang="ru-RU" dirty="0" smtClean="0">
                <a:solidFill>
                  <a:schemeClr val="bg1"/>
                </a:solidFill>
              </a:rPr>
              <a:t>К сожалению, прадедушки и прабабушки уже нет в живых, но остались интересные истории, которые мне рассказал мой дед.</a:t>
            </a:r>
          </a:p>
          <a:p>
            <a:pPr>
              <a:buNone/>
            </a:pPr>
            <a:r>
              <a:rPr lang="ru-RU" dirty="0" smtClean="0">
                <a:solidFill>
                  <a:schemeClr val="bg1"/>
                </a:solidFill>
              </a:rPr>
              <a:t>Я очень благодарна моим прадедушкам и прабабушкам за то, что я живу сейчас под мирным, тихим небом, могу ходить в школу и у меня есть детство. Спасибо! Спасибо! Спасибо!</a:t>
            </a:r>
          </a:p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</a:rPr>
              <a:t>ученица  4 класса МОУ «Езвинская СОШ»</a:t>
            </a:r>
            <a:r>
              <a:rPr lang="ru-RU" dirty="0" smtClean="0">
                <a:solidFill>
                  <a:schemeClr val="bg1"/>
                </a:solidFill>
              </a:rPr>
              <a:t>   </a:t>
            </a:r>
            <a:r>
              <a:rPr lang="ru-RU" b="1" dirty="0" smtClean="0">
                <a:solidFill>
                  <a:schemeClr val="bg1"/>
                </a:solidFill>
              </a:rPr>
              <a:t>Михайлова Аня</a:t>
            </a:r>
            <a:endParaRPr lang="ru-RU" dirty="0" smtClean="0">
              <a:solidFill>
                <a:schemeClr val="bg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002-004-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52"/>
            <a:ext cx="8229600" cy="6500858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5500" b="1" dirty="0" smtClean="0">
                <a:solidFill>
                  <a:schemeClr val="bg1"/>
                </a:solidFill>
              </a:rPr>
              <a:t>Память сердца</a:t>
            </a:r>
            <a:endParaRPr lang="ru-RU" sz="5500" dirty="0" smtClean="0">
              <a:solidFill>
                <a:schemeClr val="bg1"/>
              </a:solidFill>
            </a:endParaRPr>
          </a:p>
          <a:p>
            <a:pPr fontAlgn="base">
              <a:buNone/>
            </a:pPr>
            <a:r>
              <a:rPr lang="ru-RU" sz="8000" dirty="0" smtClean="0">
                <a:solidFill>
                  <a:schemeClr val="bg1"/>
                </a:solidFill>
              </a:rPr>
              <a:t>                   Мы счастливые люди: родились под мирным небом нашей Родины, никогда не слышали грохота снарядов, свиста пуль, воя бомб… Мы не знаем, что такое голод и холод, что такое страх за дальнейшую судьбу своих родственников.</a:t>
            </a:r>
          </a:p>
          <a:p>
            <a:pPr fontAlgn="base">
              <a:buNone/>
            </a:pPr>
            <a:r>
              <a:rPr lang="ru-RU" sz="8000" dirty="0" smtClean="0">
                <a:solidFill>
                  <a:schemeClr val="bg1"/>
                </a:solidFill>
              </a:rPr>
              <a:t>Люди же старших поколений помнят страшное время Великой Отечественной войны. Почти каждая семья потеряла родного или близкого человека. Ценой величайших лишений и жертв, ценой самоотверженного подвига на фронте и в тылу была завоёвана наша Победа.</a:t>
            </a:r>
          </a:p>
          <a:p>
            <a:pPr fontAlgn="base">
              <a:buNone/>
            </a:pPr>
            <a:r>
              <a:rPr lang="ru-RU" sz="8000" dirty="0" smtClean="0">
                <a:solidFill>
                  <a:schemeClr val="bg1"/>
                </a:solidFill>
              </a:rPr>
              <a:t>Страшная война затронула весь советский народ. В каждой семье есть участники войны.</a:t>
            </a:r>
          </a:p>
          <a:p>
            <a:pPr fontAlgn="base">
              <a:buNone/>
            </a:pPr>
            <a:r>
              <a:rPr lang="ru-RU" sz="8000" dirty="0" smtClean="0">
                <a:solidFill>
                  <a:schemeClr val="bg1"/>
                </a:solidFill>
              </a:rPr>
              <a:t>Мой прадедушка – Казаков Тимофей Григорьевич был танкистом во время Великой Отечественной войны. Он участвовал в битве на Курской дуге, был контужен.  В 1944 году  попал в плен к фашистам, был узником в лагере Нюрнберг. Сбежал из лагеря с группой заключённых в Голландию, затем в США. В 1945 вернулся в СССР.  После войны был учителем немецкого языка и директором школы. Умер в 2015 году в возрасте 99 лет.</a:t>
            </a:r>
          </a:p>
          <a:p>
            <a:pPr fontAlgn="base">
              <a:buNone/>
            </a:pPr>
            <a:r>
              <a:rPr lang="ru-RU" sz="8000" dirty="0" smtClean="0">
                <a:solidFill>
                  <a:schemeClr val="bg1"/>
                </a:solidFill>
              </a:rPr>
              <a:t>Я считаю, что мы должны помнить о подвиге, которые совершили ради нас наши прадедушки и прабабушки, гордиться ими и рассказывать о них из поколения в поколение</a:t>
            </a:r>
            <a:r>
              <a:rPr lang="ru-RU" sz="4400" dirty="0" smtClean="0">
                <a:solidFill>
                  <a:schemeClr val="bg1"/>
                </a:solidFill>
              </a:rPr>
              <a:t>.</a:t>
            </a:r>
          </a:p>
          <a:p>
            <a:pPr fontAlgn="base">
              <a:buNone/>
            </a:pPr>
            <a:r>
              <a:rPr lang="ru-RU" sz="4400" dirty="0" smtClean="0">
                <a:solidFill>
                  <a:schemeClr val="bg1"/>
                </a:solidFill>
              </a:rPr>
              <a:t> </a:t>
            </a:r>
          </a:p>
          <a:p>
            <a:pPr fontAlgn="base">
              <a:buNone/>
            </a:pPr>
            <a:r>
              <a:rPr lang="ru-RU" sz="4400" dirty="0" smtClean="0">
                <a:solidFill>
                  <a:schemeClr val="bg1"/>
                </a:solidFill>
              </a:rPr>
              <a:t> </a:t>
            </a:r>
            <a:endParaRPr lang="ru-RU" sz="5600" dirty="0" smtClean="0">
              <a:solidFill>
                <a:schemeClr val="bg1"/>
              </a:solidFill>
            </a:endParaRPr>
          </a:p>
          <a:p>
            <a:pPr fontAlgn="base">
              <a:buNone/>
            </a:pPr>
            <a:r>
              <a:rPr lang="ru-RU" sz="7200" b="1" dirty="0" smtClean="0">
                <a:solidFill>
                  <a:schemeClr val="bg1"/>
                </a:solidFill>
              </a:rPr>
              <a:t>ученица 7 класса  МОУ «Езвинская СОШ»  Кузьмина Дарья</a:t>
            </a:r>
            <a:endParaRPr lang="ru-RU" sz="72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sz="5600" b="1" dirty="0" smtClean="0">
                <a:solidFill>
                  <a:schemeClr val="bg1"/>
                </a:solidFill>
              </a:rPr>
              <a:t> </a:t>
            </a:r>
            <a:endParaRPr lang="ru-RU" sz="5600" dirty="0" smtClean="0">
              <a:solidFill>
                <a:schemeClr val="bg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7904" y="0"/>
            <a:ext cx="5436096" cy="6572272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ru-RU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sz="7200" b="1" dirty="0" smtClean="0">
                <a:solidFill>
                  <a:schemeClr val="bg1"/>
                </a:solidFill>
              </a:rPr>
              <a:t>Он знает о войне не понаслышке…</a:t>
            </a:r>
            <a:endParaRPr lang="ru-RU" sz="72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sz="5600" dirty="0" smtClean="0">
                <a:solidFill>
                  <a:schemeClr val="bg1"/>
                </a:solidFill>
              </a:rPr>
              <a:t>Прошло много лет с тех пор, как закончилась Великая Отечественная война, но героизм  и мужество  русского народа навсегда останется в нашей памяти. Нет ни одной семьи в нашей стране, в чьей жизни война не оставила бы свой след.</a:t>
            </a:r>
          </a:p>
          <a:p>
            <a:pPr>
              <a:buNone/>
            </a:pPr>
            <a:r>
              <a:rPr lang="ru-RU" sz="5600" dirty="0" smtClean="0">
                <a:solidFill>
                  <a:schemeClr val="bg1"/>
                </a:solidFill>
              </a:rPr>
              <a:t>Судьба моего прадедушки, Михайлова Сергея Матвеевича, похожа на судьбы многих людей его поколения. Мальчишкой встретил войну, испытал  на себе все тяготы фашистской оккупации: слышал взрывы снарядов, вой бомбардировщиков, рано узнал, что такое тяжкий труд, голод и холод. Окончив школу ФЗО (фабрично – заводского обучения), принимал участие в восстановлении разрушенного фашистами вагонного завода.</a:t>
            </a:r>
          </a:p>
          <a:p>
            <a:pPr>
              <a:buNone/>
            </a:pPr>
            <a:r>
              <a:rPr lang="ru-RU" sz="5600" dirty="0" smtClean="0">
                <a:solidFill>
                  <a:schemeClr val="bg1"/>
                </a:solidFill>
              </a:rPr>
              <a:t>Когда прадедушке исполнилось 17 лет, его призвали в армию. Шёл суровый 1945 год. Хоть и близок был уже конец войны, но горя хлебнуть всё-таки успел. Сначала призывников повезли в теплушках на запад, но потом поезд развернули и отправили в противоположную сторону, на восток. Так мой прадедушка, рядовой Михайлов, стал участником войны с Японией. Много всего пришлось испытать, видел смерть, боль, страдания раненых бойцов. Сам едва не погиб, и если бы не помощь товарища, вряд ли дождались бы его родные домой. Но об этом мой дедушка вспоминать не любит, не желает  бередить  прошлое.</a:t>
            </a:r>
          </a:p>
          <a:p>
            <a:pPr>
              <a:buNone/>
            </a:pPr>
            <a:r>
              <a:rPr lang="ru-RU" sz="5600" dirty="0" smtClean="0">
                <a:solidFill>
                  <a:schemeClr val="bg1"/>
                </a:solidFill>
              </a:rPr>
              <a:t>После семилетней службы на Дальнем Востоке, а затем в Германии мой дед вернулся в родную деревню в Калининском районе.</a:t>
            </a:r>
          </a:p>
          <a:p>
            <a:pPr>
              <a:buNone/>
            </a:pPr>
            <a:r>
              <a:rPr lang="ru-RU" sz="5600" dirty="0" smtClean="0">
                <a:solidFill>
                  <a:schemeClr val="bg1"/>
                </a:solidFill>
              </a:rPr>
              <a:t>Сейчас моему прадедушке, ветерану Великой Отечественной войны, 89 лет. Я очень его люблю и  горжусь им. Он воевал за то, чтобы его дети, внуки, правнуки жили в великой и свободной стране!</a:t>
            </a:r>
          </a:p>
          <a:p>
            <a:pPr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sz="6400" b="1" dirty="0" smtClean="0">
                <a:solidFill>
                  <a:schemeClr val="bg1"/>
                </a:solidFill>
              </a:rPr>
              <a:t>ученица 2 класса МОУ «Езвинская СОШ»  </a:t>
            </a:r>
          </a:p>
          <a:p>
            <a:pPr>
              <a:buNone/>
            </a:pPr>
            <a:r>
              <a:rPr lang="ru-RU" sz="6400" b="1" dirty="0" smtClean="0">
                <a:solidFill>
                  <a:schemeClr val="bg1"/>
                </a:solidFill>
              </a:rPr>
              <a:t>Тураханова Карина</a:t>
            </a:r>
            <a:endParaRPr lang="ru-RU" sz="6400" dirty="0" smtClean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Рисунок 3" descr="7J1aKCDeOjk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3857625" cy="6858000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29100791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20230" y="260648"/>
            <a:ext cx="9123770" cy="66125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25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755576" y="764704"/>
            <a:ext cx="7931224" cy="5544656"/>
          </a:xfrm>
        </p:spPr>
        <p:txBody>
          <a:bodyPr/>
          <a:lstStyle/>
          <a:p>
            <a:pPr>
              <a:lnSpc>
                <a:spcPct val="70000"/>
              </a:lnSpc>
              <a:spcBef>
                <a:spcPct val="50000"/>
              </a:spcBef>
              <a:buNone/>
            </a:pPr>
            <a:endParaRPr lang="ru-RU" dirty="0" smtClean="0">
              <a:solidFill>
                <a:schemeClr val="bg1"/>
              </a:solidFill>
              <a:latin typeface="Arial" charset="0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buNone/>
            </a:pPr>
            <a:endParaRPr lang="ru-RU" dirty="0" smtClean="0">
              <a:solidFill>
                <a:schemeClr val="bg1"/>
              </a:solidFill>
              <a:latin typeface="Arial" charset="0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Arial" charset="0"/>
              </a:rPr>
              <a:t>Война закончилась. </a:t>
            </a:r>
            <a:endParaRPr lang="en-US" dirty="0" smtClean="0">
              <a:solidFill>
                <a:schemeClr val="bg1"/>
              </a:solidFill>
              <a:latin typeface="Arial" charset="0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Arial" charset="0"/>
              </a:rPr>
              <a:t>И пушки замолчали,</a:t>
            </a:r>
          </a:p>
          <a:p>
            <a:pPr>
              <a:lnSpc>
                <a:spcPct val="70000"/>
              </a:lnSpc>
              <a:spcBef>
                <a:spcPct val="5000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Arial" charset="0"/>
              </a:rPr>
              <a:t>И годы сгладили великую беду.</a:t>
            </a:r>
          </a:p>
          <a:p>
            <a:pPr>
              <a:lnSpc>
                <a:spcPct val="70000"/>
              </a:lnSpc>
              <a:spcBef>
                <a:spcPct val="5000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Arial" charset="0"/>
              </a:rPr>
              <a:t>И мы живём, и мы опять весну встречаем,</a:t>
            </a:r>
          </a:p>
          <a:p>
            <a:pPr>
              <a:lnSpc>
                <a:spcPct val="70000"/>
              </a:lnSpc>
              <a:spcBef>
                <a:spcPct val="5000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Arial" charset="0"/>
              </a:rPr>
              <a:t>Встречаем День Победы, </a:t>
            </a:r>
          </a:p>
          <a:p>
            <a:pPr>
              <a:lnSpc>
                <a:spcPct val="70000"/>
              </a:lnSpc>
              <a:spcBef>
                <a:spcPct val="5000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Arial" charset="0"/>
              </a:rPr>
              <a:t> Лучший день в году. </a:t>
            </a:r>
          </a:p>
          <a:p>
            <a:endParaRPr lang="ru-RU" dirty="0"/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62900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i (4)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-37116"/>
            <a:ext cx="9144000" cy="689511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2392" y="2204864"/>
            <a:ext cx="8301608" cy="1503040"/>
          </a:xfrm>
        </p:spPr>
        <p:txBody>
          <a:bodyPr>
            <a:noAutofit/>
          </a:bodyPr>
          <a:lstStyle/>
          <a:p>
            <a:r>
              <a:rPr lang="ru-RU" sz="6000" i="1" dirty="0" smtClean="0">
                <a:solidFill>
                  <a:srgbClr val="FF0000"/>
                </a:solidFill>
                <a:effectLst/>
                <a:latin typeface="NewsCondensed" pitchFamily="2" charset="0"/>
              </a:rPr>
              <a:t>«Никто не забыт,</a:t>
            </a:r>
            <a:br>
              <a:rPr lang="ru-RU" sz="6000" i="1" dirty="0" smtClean="0">
                <a:solidFill>
                  <a:srgbClr val="FF0000"/>
                </a:solidFill>
                <a:effectLst/>
                <a:latin typeface="NewsCondensed" pitchFamily="2" charset="0"/>
              </a:rPr>
            </a:br>
            <a:r>
              <a:rPr lang="ru-RU" sz="6000" i="1" dirty="0" smtClean="0">
                <a:solidFill>
                  <a:srgbClr val="FF0000"/>
                </a:solidFill>
                <a:effectLst/>
                <a:latin typeface="NewsCondensed" pitchFamily="2" charset="0"/>
              </a:rPr>
              <a:t> ничто не забыто»</a:t>
            </a:r>
            <a:r>
              <a:rPr lang="ru-RU" sz="4800" i="1" dirty="0" smtClean="0">
                <a:solidFill>
                  <a:srgbClr val="FF0000"/>
                </a:solidFill>
                <a:latin typeface="NewsCondensed" pitchFamily="2" charset="0"/>
              </a:rPr>
              <a:t/>
            </a:r>
            <a:br>
              <a:rPr lang="ru-RU" sz="4800" i="1" dirty="0" smtClean="0">
                <a:solidFill>
                  <a:srgbClr val="FF0000"/>
                </a:solidFill>
                <a:latin typeface="NewsCondensed" pitchFamily="2" charset="0"/>
              </a:rPr>
            </a:br>
            <a:endParaRPr lang="ru-RU" sz="4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9627" y="1772816"/>
            <a:ext cx="874437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СПАСИБО </a:t>
            </a:r>
            <a:r>
              <a:rPr lang="ru-RU" sz="5400" b="1" dirty="0" smtClean="0">
                <a:ln w="17780" cmpd="sng">
                  <a:solidFill>
                    <a:schemeClr val="accent5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ЗА ВНИМАНИЕ!</a:t>
            </a:r>
            <a:endParaRPr lang="ru-RU" sz="5400" b="1" cap="none" spc="0" dirty="0">
              <a:ln w="17780" cmpd="sng">
                <a:solidFill>
                  <a:schemeClr val="accent5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03848" y="5301208"/>
            <a:ext cx="31463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МОУ «Езвинская  СОШ»</a:t>
            </a:r>
          </a:p>
          <a:p>
            <a:r>
              <a:rPr lang="ru-RU" sz="2000" b="1" dirty="0" smtClean="0">
                <a:solidFill>
                  <a:schemeClr val="bg1"/>
                </a:solidFill>
              </a:rPr>
              <a:t>              2017 год</a:t>
            </a:r>
            <a:endParaRPr lang="ru-RU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281</TotalTime>
  <Words>450</Words>
  <Application>Microsoft Office PowerPoint</Application>
  <PresentationFormat>Экран (4:3)</PresentationFormat>
  <Paragraphs>82</Paragraphs>
  <Slides>19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Апекс</vt:lpstr>
      <vt:lpstr>Память наших  сердец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«Никто не забыт,  ничто не забыто»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Память наших сердец</dc:title>
  <dc:creator>Надежда</dc:creator>
  <cp:lastModifiedBy>Малинка</cp:lastModifiedBy>
  <cp:revision>28</cp:revision>
  <dcterms:created xsi:type="dcterms:W3CDTF">2017-03-14T11:44:14Z</dcterms:created>
  <dcterms:modified xsi:type="dcterms:W3CDTF">2017-11-12T18:42:49Z</dcterms:modified>
</cp:coreProperties>
</file>