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notesMasterIdLst>
    <p:notesMasterId r:id="rId33"/>
  </p:notesMasterIdLst>
  <p:sldIdLst>
    <p:sldId id="256" r:id="rId2"/>
    <p:sldId id="303" r:id="rId3"/>
    <p:sldId id="304" r:id="rId4"/>
    <p:sldId id="257" r:id="rId5"/>
    <p:sldId id="324" r:id="rId6"/>
    <p:sldId id="323" r:id="rId7"/>
    <p:sldId id="327" r:id="rId8"/>
    <p:sldId id="329" r:id="rId9"/>
    <p:sldId id="330" r:id="rId10"/>
    <p:sldId id="328" r:id="rId11"/>
    <p:sldId id="309" r:id="rId12"/>
    <p:sldId id="307" r:id="rId13"/>
    <p:sldId id="293" r:id="rId14"/>
    <p:sldId id="294" r:id="rId15"/>
    <p:sldId id="334" r:id="rId16"/>
    <p:sldId id="264" r:id="rId17"/>
    <p:sldId id="312" r:id="rId18"/>
    <p:sldId id="296" r:id="rId19"/>
    <p:sldId id="297" r:id="rId20"/>
    <p:sldId id="298" r:id="rId21"/>
    <p:sldId id="319" r:id="rId22"/>
    <p:sldId id="310" r:id="rId23"/>
    <p:sldId id="313" r:id="rId24"/>
    <p:sldId id="314" r:id="rId25"/>
    <p:sldId id="326" r:id="rId26"/>
    <p:sldId id="315" r:id="rId27"/>
    <p:sldId id="316" r:id="rId28"/>
    <p:sldId id="317" r:id="rId29"/>
    <p:sldId id="331" r:id="rId30"/>
    <p:sldId id="321" r:id="rId31"/>
    <p:sldId id="282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xmlns="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5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87" autoAdjust="0"/>
    <p:restoredTop sz="90171" autoAdjust="0"/>
  </p:normalViewPr>
  <p:slideViewPr>
    <p:cSldViewPr snapToGrid="0">
      <p:cViewPr varScale="1">
        <p:scale>
          <a:sx n="77" d="100"/>
          <a:sy n="77" d="100"/>
        </p:scale>
        <p:origin x="-40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0CF6DA-BD7B-4E8E-8F74-6228593A61E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A3900-C3F9-42F2-AD9B-0AC4FB9AE9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1952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A3900-C3F9-42F2-AD9B-0AC4FB9AE91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4001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A3900-C3F9-42F2-AD9B-0AC4FB9AE91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9041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4869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9540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0366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0634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666232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5042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0767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1078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4717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4074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5040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5431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457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0448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9408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0198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DA591-8EDB-4774-BC32-8BFE4C9E2E16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8EF92E2-AE3C-4A31-9E4C-DE61DD56E2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366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7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emf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41870" y="541123"/>
            <a:ext cx="6913548" cy="4415312"/>
          </a:xfrm>
        </p:spPr>
        <p:txBody>
          <a:bodyPr anchor="ctr">
            <a:normAutofit/>
          </a:bodyPr>
          <a:lstStyle/>
          <a:p>
            <a:pPr algn="l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Филиал</a:t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ГБП ОУ Тверской технологический колледж </a:t>
            </a:r>
            <a:b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Старица</a:t>
            </a:r>
          </a:p>
        </p:txBody>
      </p:sp>
      <p:pic>
        <p:nvPicPr>
          <p:cNvPr id="4" name="Picture 2" descr="G:\эмблема-ттк-на-прозрачк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012" y="223624"/>
            <a:ext cx="381000" cy="634999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38012" y="312524"/>
            <a:ext cx="4811284" cy="457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</a:rPr>
              <a:t>ГБП ОУ 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Тверской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</a:rPr>
              <a:t> 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технологический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</a:rPr>
              <a:t> колледж</a:t>
            </a:r>
            <a:endParaRPr lang="ru-RU" sz="1400" dirty="0">
              <a:solidFill>
                <a:srgbClr val="000058"/>
              </a:solidFill>
              <a:latin typeface="Montserrat" panose="00000500000000000000" pitchFamily="2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96" b="31091"/>
          <a:stretch/>
        </p:blipFill>
        <p:spPr>
          <a:xfrm>
            <a:off x="586811" y="1044017"/>
            <a:ext cx="4633866" cy="5590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52175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678360"/>
            <a:ext cx="529687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200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сельскохозяйственного производства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692" r="16420" b="12023"/>
          <a:stretch/>
        </p:blipFill>
        <p:spPr>
          <a:xfrm>
            <a:off x="6522753" y="503380"/>
            <a:ext cx="4298950" cy="55059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169" t="12763" b="32308"/>
          <a:stretch/>
        </p:blipFill>
        <p:spPr>
          <a:xfrm>
            <a:off x="1383485" y="2457285"/>
            <a:ext cx="3900365" cy="37670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912" y="186674"/>
            <a:ext cx="377825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5538" y="302162"/>
            <a:ext cx="5517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ГБП ОУ 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Тверской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 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технологический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 колледж</a:t>
            </a:r>
            <a:endParaRPr lang="ru-RU" dirty="0">
              <a:solidFill>
                <a:srgbClr val="000058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372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D64F5D5-97E9-44DD-884B-0DB6F83190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153" b="29542"/>
          <a:stretch/>
        </p:blipFill>
        <p:spPr>
          <a:xfrm>
            <a:off x="226687" y="728784"/>
            <a:ext cx="5114303" cy="5595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17F89B2-228F-4EEC-A21C-28E12343C6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63"/>
          <a:stretch/>
        </p:blipFill>
        <p:spPr>
          <a:xfrm>
            <a:off x="5810087" y="728784"/>
            <a:ext cx="6158523" cy="5282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23668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E7B486-DECC-45EC-ABFA-46B806C17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337" y="677985"/>
            <a:ext cx="8596668" cy="1320800"/>
          </a:xfrm>
        </p:spPr>
        <p:txBody>
          <a:bodyPr/>
          <a:lstStyle/>
          <a:p>
            <a:r>
              <a:rPr lang="ru-RU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Мастер общестроительных</a:t>
            </a:r>
            <a:br>
              <a:rPr lang="ru-RU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работ: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19373" y="1524652"/>
            <a:ext cx="2932697" cy="39102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262" r="5364" b="19693"/>
          <a:stretch/>
        </p:blipFill>
        <p:spPr>
          <a:xfrm>
            <a:off x="8150144" y="1414585"/>
            <a:ext cx="3861289" cy="32121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692" r="6696" b="15101"/>
          <a:stretch/>
        </p:blipFill>
        <p:spPr>
          <a:xfrm>
            <a:off x="3255270" y="2434788"/>
            <a:ext cx="4799134" cy="39233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780138" y="238667"/>
            <a:ext cx="5517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ГБП ОУ 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Тверской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 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технологический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 колледж</a:t>
            </a:r>
            <a:endParaRPr lang="ru-RU" dirty="0">
              <a:solidFill>
                <a:srgbClr val="000058"/>
              </a:solidFill>
              <a:latin typeface="Montserrat" panose="00000500000000000000" pitchFamily="2" charset="-52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912" y="186674"/>
            <a:ext cx="377825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12520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4395" y="1597197"/>
            <a:ext cx="8596668" cy="388077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 </a:t>
            </a:r>
            <a:r>
              <a:rPr lang="ru-RU" sz="36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2024</a:t>
            </a:r>
            <a:r>
              <a:rPr lang="ru-RU" sz="36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года филиал участвует в проекте </a:t>
            </a:r>
            <a:r>
              <a:rPr lang="ru-RU" sz="36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</a:t>
            </a:r>
            <a:r>
              <a:rPr lang="ru-RU" sz="360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Профессионалитет</a:t>
            </a:r>
            <a:r>
              <a:rPr lang="ru-RU" sz="36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»</a:t>
            </a:r>
          </a:p>
          <a:p>
            <a:pPr algn="ctr">
              <a:buFont typeface="Wingdings" pitchFamily="2" charset="2"/>
              <a:buChar char="ü"/>
            </a:pPr>
            <a:r>
              <a:rPr lang="ru-RU" sz="36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 профессии </a:t>
            </a:r>
            <a:r>
              <a:rPr lang="ru-RU" sz="36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 Мастер общестроительных работ»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912" y="186674"/>
            <a:ext cx="377825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87401" y="318714"/>
            <a:ext cx="630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ГБП ОУ 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Тверской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 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технологический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 колледж</a:t>
            </a:r>
            <a:endParaRPr lang="ru-RU" dirty="0">
              <a:solidFill>
                <a:srgbClr val="000058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0078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088" y="277539"/>
            <a:ext cx="8596668" cy="13208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Обновляется материально-техническая, хозяйственная база колледжа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4B46176-6A78-4A51-AA1C-4C224D7590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694" y="1598339"/>
            <a:ext cx="5111009" cy="38332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507F6C2-021A-4E82-8EE5-2D77519B5E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85883" y="2160857"/>
            <a:ext cx="5716763" cy="42875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195898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042" y="144378"/>
            <a:ext cx="8999621" cy="610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960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2786" y="622611"/>
            <a:ext cx="6362697" cy="1355129"/>
          </a:xfrm>
        </p:spPr>
        <p:txBody>
          <a:bodyPr>
            <a:normAutofit/>
          </a:bodyPr>
          <a:lstStyle/>
          <a:p>
            <a:pPr lvl="0"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Социально-партнёрские отношения</a:t>
            </a:r>
          </a:p>
        </p:txBody>
      </p:sp>
      <p:pic>
        <p:nvPicPr>
          <p:cNvPr id="4" name="Picture 2" descr="G:\эмблема-ттк-на-прозрачк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27000"/>
            <a:ext cx="381000" cy="634999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06750" y="142415"/>
            <a:ext cx="4811284" cy="457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</a:rPr>
              <a:t>ГБП ОУ 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Тверской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</a:rPr>
              <a:t> 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технологический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</a:rPr>
              <a:t> колледж</a:t>
            </a:r>
            <a:endParaRPr lang="ru-RU" sz="1400" dirty="0">
              <a:solidFill>
                <a:srgbClr val="000058"/>
              </a:solidFill>
              <a:latin typeface="Montserrat" panose="000005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11528" y="1791447"/>
            <a:ext cx="604971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с организациями: </a:t>
            </a:r>
          </a:p>
          <a:p>
            <a:pPr marL="6413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«</a:t>
            </a:r>
            <a:r>
              <a:rPr 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СаначиноАгро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6413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«</a:t>
            </a:r>
            <a:r>
              <a:rPr 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Экоагрофарминг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6413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СПК «</a:t>
            </a:r>
            <a:r>
              <a:rPr 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ИстокАгро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6413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СПК «Ратмир»</a:t>
            </a:r>
          </a:p>
          <a:p>
            <a:pPr marL="6413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«Прогресс» </a:t>
            </a:r>
          </a:p>
          <a:p>
            <a:pPr marL="6413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ЗАО «Ресурс» </a:t>
            </a:r>
          </a:p>
          <a:p>
            <a:pPr marL="6413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ОАО НПО «Родина»</a:t>
            </a:r>
          </a:p>
          <a:p>
            <a:pPr marL="6413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«СТЭМЗ»</a:t>
            </a:r>
          </a:p>
          <a:p>
            <a:pPr marL="6413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«Партнёр»</a:t>
            </a:r>
          </a:p>
          <a:p>
            <a:pPr marL="6413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«</a:t>
            </a:r>
            <a:r>
              <a:rPr 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Спецэнергомонтаж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6413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ОА «</a:t>
            </a:r>
            <a:r>
              <a:rPr 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Тверьгорэлектро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6413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«Монолит»</a:t>
            </a:r>
          </a:p>
          <a:p>
            <a:pPr marL="6413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ООО «Волга»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>
              <a:spcAft>
                <a:spcPts val="60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         </a:t>
            </a:r>
          </a:p>
        </p:txBody>
      </p:sp>
      <p:pic>
        <p:nvPicPr>
          <p:cNvPr id="7170" name="Picture 2" descr="Саначино Агр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Саначино Агр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Саначино Агр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75" y="1682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sun9-80.userapi.com/impf/c638316/v638316712/78d5/XwkJvJeEwDQ.jpg?size=565x565&amp;quality=96&amp;sign=1cd589f8a02d172b5d843b1a28cf68ff&amp;c_uniq_tag=HOdpgPOusBTyIZ4oukV-GLJVJ_1ccVswkB9CcGMLWyI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22" t="16420" r="11331" b="17454"/>
          <a:stretch/>
        </p:blipFill>
        <p:spPr bwMode="auto">
          <a:xfrm>
            <a:off x="0" y="1602478"/>
            <a:ext cx="2900760" cy="234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/>
          <a:srcRect t="15994" b="13543"/>
          <a:stretch/>
        </p:blipFill>
        <p:spPr>
          <a:xfrm>
            <a:off x="460375" y="4783660"/>
            <a:ext cx="2463595" cy="654342"/>
          </a:xfrm>
          <a:prstGeom prst="rect">
            <a:avLst/>
          </a:prstGeom>
        </p:spPr>
      </p:pic>
      <p:pic>
        <p:nvPicPr>
          <p:cNvPr id="7178" name="Picture 10" descr="http://resurs69.ru/images/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3280" y="2776175"/>
            <a:ext cx="3942286" cy="117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9-24.userapi.com/impf/c836435/v836435428/11847/ooWWDmcxMKM.jpg?size=299x300&amp;quality=96&amp;sign=b3fb905043e776d4f0cfcc00aef3ca36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71" t="37316" r="5272" b="41547"/>
          <a:stretch/>
        </p:blipFill>
        <p:spPr bwMode="auto">
          <a:xfrm>
            <a:off x="5923280" y="4751412"/>
            <a:ext cx="2533475" cy="60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8509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5D59950-29CC-4780-A245-7A9CE8315034}"/>
              </a:ext>
            </a:extLst>
          </p:cNvPr>
          <p:cNvSpPr txBox="1"/>
          <p:nvPr/>
        </p:nvSpPr>
        <p:spPr>
          <a:xfrm>
            <a:off x="755009" y="981512"/>
            <a:ext cx="69376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Гарантировано</a:t>
            </a:r>
          </a:p>
          <a:p>
            <a:r>
              <a:rPr lang="ru-RU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7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100% </a:t>
            </a:r>
            <a:r>
              <a:rPr lang="ru-RU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трудоустройство </a:t>
            </a:r>
          </a:p>
        </p:txBody>
      </p:sp>
      <p:pic>
        <p:nvPicPr>
          <p:cNvPr id="7" name="Рисунок 6" descr="Расширение бизнеса (справа налево)">
            <a:extLst>
              <a:ext uri="{FF2B5EF4-FFF2-40B4-BE49-F238E27FC236}">
                <a16:creationId xmlns:a16="http://schemas.microsoft.com/office/drawing/2014/main" xmlns="" id="{4518E13C-612B-44A2-B698-64A138BDD5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118682" y="2920504"/>
            <a:ext cx="3312253" cy="331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555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731" y="182756"/>
            <a:ext cx="8596668" cy="1320800"/>
          </a:xfrm>
        </p:spPr>
        <p:txBody>
          <a:bodyPr>
            <a:normAutofit/>
          </a:bodyPr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Экскурсии, встречи </a:t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руководителями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5620CCE-75DE-430E-9B13-757E0384D0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6583" y="286965"/>
            <a:ext cx="5799733" cy="3803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A518DD7-59FC-4540-8811-0F6E5A1EBD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68" t="8273" r="16661" b="2124"/>
          <a:stretch/>
        </p:blipFill>
        <p:spPr>
          <a:xfrm>
            <a:off x="529600" y="1396699"/>
            <a:ext cx="4363964" cy="5354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56729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425"/>
          <a:stretch/>
        </p:blipFill>
        <p:spPr>
          <a:xfrm>
            <a:off x="998621" y="192223"/>
            <a:ext cx="8003312" cy="6004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07182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833E78-E97E-455E-BB88-98348EA7C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3497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1956 год – открытие Училища механизации сельского хозяйства - УМСХ № 11</a:t>
            </a:r>
            <a:b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6238" y="1744580"/>
            <a:ext cx="3599668" cy="475782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99455" y="1744579"/>
            <a:ext cx="3274547" cy="4914231"/>
          </a:xfrm>
        </p:spPr>
      </p:pic>
    </p:spTree>
    <p:extLst>
      <p:ext uri="{BB962C8B-B14F-4D97-AF65-F5344CB8AC3E}">
        <p14:creationId xmlns:p14="http://schemas.microsoft.com/office/powerpoint/2010/main" xmlns="" val="126833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0914" y="292129"/>
            <a:ext cx="8596668" cy="1320800"/>
          </a:xfrm>
        </p:spPr>
        <p:txBody>
          <a:bodyPr/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Производственная </a:t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практика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F7E3C56-D24C-4119-942C-D9AAD79ED1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3137" y="1127976"/>
            <a:ext cx="2990457" cy="4346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2631A29-4482-4B99-9C24-AC509019F5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5432" y="2607446"/>
            <a:ext cx="2920174" cy="3881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2002" y="928919"/>
            <a:ext cx="3688821" cy="491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5381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3007CB9-A9B0-4B97-9503-0F3712923E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717" y="0"/>
            <a:ext cx="9979498" cy="664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7718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4252CF9B-0194-4CAF-B1BE-DFF382CA3A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48354481"/>
              </p:ext>
            </p:extLst>
          </p:nvPr>
        </p:nvGraphicFramePr>
        <p:xfrm>
          <a:off x="835355" y="987897"/>
          <a:ext cx="8316534" cy="855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2178">
                  <a:extLst>
                    <a:ext uri="{9D8B030D-6E8A-4147-A177-3AD203B41FA5}">
                      <a16:colId xmlns:a16="http://schemas.microsoft.com/office/drawing/2014/main" xmlns="" val="2123133859"/>
                    </a:ext>
                  </a:extLst>
                </a:gridCol>
                <a:gridCol w="2772178">
                  <a:extLst>
                    <a:ext uri="{9D8B030D-6E8A-4147-A177-3AD203B41FA5}">
                      <a16:colId xmlns:a16="http://schemas.microsoft.com/office/drawing/2014/main" xmlns="" val="1579982239"/>
                    </a:ext>
                  </a:extLst>
                </a:gridCol>
                <a:gridCol w="2772178">
                  <a:extLst>
                    <a:ext uri="{9D8B030D-6E8A-4147-A177-3AD203B41FA5}">
                      <a16:colId xmlns:a16="http://schemas.microsoft.com/office/drawing/2014/main" xmlns="" val="2861103633"/>
                    </a:ext>
                  </a:extLst>
                </a:gridCol>
              </a:tblGrid>
              <a:tr h="440872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2022-2023 уч.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2023-2024 уч.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2024-2025 уч.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7509905"/>
                  </a:ext>
                </a:extLst>
              </a:tr>
              <a:tr h="414290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Егоров Н. - 3 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Поляков В. – 3 место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Синицын А.- 2 место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6868199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55FCEC4-C76D-4851-A0DD-B88437E7CA6F}"/>
              </a:ext>
            </a:extLst>
          </p:cNvPr>
          <p:cNvSpPr txBox="1"/>
          <p:nvPr/>
        </p:nvSpPr>
        <p:spPr>
          <a:xfrm>
            <a:off x="659435" y="177966"/>
            <a:ext cx="8598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Региональный чемпионат профессионального мастерства </a:t>
            </a:r>
            <a:r>
              <a:rPr lang="ru-RU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«Профессионалы»</a:t>
            </a:r>
          </a:p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профессии </a:t>
            </a:r>
            <a:r>
              <a:rPr lang="ru-RU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«Мастер сельскохозяйственного производства»</a:t>
            </a: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xmlns="" id="{54421151-78E1-4A4E-BDF3-B4EEB94688B1}"/>
              </a:ext>
            </a:extLst>
          </p:cNvPr>
          <p:cNvSpPr/>
          <p:nvPr/>
        </p:nvSpPr>
        <p:spPr>
          <a:xfrm>
            <a:off x="1642639" y="1992040"/>
            <a:ext cx="335559" cy="5258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xmlns="" id="{05C1E3AC-2454-4C70-A514-FD1ACE8F8F60}"/>
              </a:ext>
            </a:extLst>
          </p:cNvPr>
          <p:cNvSpPr/>
          <p:nvPr/>
        </p:nvSpPr>
        <p:spPr>
          <a:xfrm>
            <a:off x="4750744" y="1992040"/>
            <a:ext cx="335559" cy="5258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xmlns="" id="{3FFBAA93-C8AB-4109-81F0-7862A61B6828}"/>
              </a:ext>
            </a:extLst>
          </p:cNvPr>
          <p:cNvSpPr/>
          <p:nvPr/>
        </p:nvSpPr>
        <p:spPr>
          <a:xfrm>
            <a:off x="8194409" y="1963622"/>
            <a:ext cx="335559" cy="5028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1E44C63-E869-452F-ABFE-0310D1AD20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59" t="21162" b="10826"/>
          <a:stretch/>
        </p:blipFill>
        <p:spPr>
          <a:xfrm>
            <a:off x="394283" y="2666884"/>
            <a:ext cx="3010654" cy="400745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49AF33B-BB9A-4A1C-9F4D-911884F1D9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11" t="16246" r="20703" b="1"/>
          <a:stretch/>
        </p:blipFill>
        <p:spPr>
          <a:xfrm>
            <a:off x="7007436" y="2649518"/>
            <a:ext cx="3074410" cy="40305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4936" y="2666884"/>
            <a:ext cx="3602499" cy="400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6823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03F44C3-96AB-4138-9161-ADB1206BA891}"/>
              </a:ext>
            </a:extLst>
          </p:cNvPr>
          <p:cNvSpPr txBox="1"/>
          <p:nvPr/>
        </p:nvSpPr>
        <p:spPr>
          <a:xfrm>
            <a:off x="3615535" y="435871"/>
            <a:ext cx="52347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Воспитательная работа</a:t>
            </a: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xmlns="" id="{494C2121-2A45-440D-9DFE-B2730F92791B}"/>
              </a:ext>
            </a:extLst>
          </p:cNvPr>
          <p:cNvSpPr/>
          <p:nvPr/>
        </p:nvSpPr>
        <p:spPr>
          <a:xfrm>
            <a:off x="5743662" y="1521181"/>
            <a:ext cx="704675" cy="10737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F501090-279D-4C55-A23D-616E7F53F9DA}"/>
              </a:ext>
            </a:extLst>
          </p:cNvPr>
          <p:cNvSpPr txBox="1"/>
          <p:nvPr/>
        </p:nvSpPr>
        <p:spPr>
          <a:xfrm>
            <a:off x="3930315" y="3250493"/>
            <a:ext cx="43313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Культурно-массовая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Волонтерская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Спортивная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Патриотическая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EC92205-84EE-4AA9-ADBC-8D3CF8E1DC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533" y="3617330"/>
            <a:ext cx="2723120" cy="299407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B579B6D-ED83-49E2-8070-71ECFD0689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915"/>
          <a:stretch/>
        </p:blipFill>
        <p:spPr>
          <a:xfrm flipH="1">
            <a:off x="8430930" y="3320105"/>
            <a:ext cx="2832834" cy="29940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51353" y="435871"/>
            <a:ext cx="3591989" cy="27265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269" y="183415"/>
            <a:ext cx="2389071" cy="318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915156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0FFE05-A590-4D70-A474-53D0B011F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0633" y="106261"/>
            <a:ext cx="8596668" cy="1320800"/>
          </a:xfrm>
        </p:spPr>
        <p:txBody>
          <a:bodyPr/>
          <a:lstStyle/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Творческий потенциал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0D99F2F-AAE5-45E3-9734-8E34459A14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753" t="2936" r="25058" b="1"/>
          <a:stretch/>
        </p:blipFill>
        <p:spPr>
          <a:xfrm>
            <a:off x="574404" y="901816"/>
            <a:ext cx="3535191" cy="5054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3E807D8-6C73-4CEE-9D4C-1684B462D6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457" t="7340" r="11032"/>
          <a:stretch/>
        </p:blipFill>
        <p:spPr>
          <a:xfrm>
            <a:off x="4523751" y="901816"/>
            <a:ext cx="4410432" cy="2729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C485FA5-5D36-4C8E-BDEB-301D074EEF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443" r="4922" b="13517"/>
          <a:stretch/>
        </p:blipFill>
        <p:spPr>
          <a:xfrm>
            <a:off x="5444268" y="3710029"/>
            <a:ext cx="5854022" cy="2818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430822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9063" y="240631"/>
            <a:ext cx="5508486" cy="41268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688" y="3850104"/>
            <a:ext cx="4857364" cy="27425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9063" y="4418929"/>
            <a:ext cx="3144920" cy="23341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620" y="535404"/>
            <a:ext cx="3905897" cy="313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2676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4EECFD6-E369-4AD3-8817-98AD58407D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735" t="28624" r="25138" b="2324"/>
          <a:stretch/>
        </p:blipFill>
        <p:spPr>
          <a:xfrm>
            <a:off x="1128345" y="110372"/>
            <a:ext cx="4254591" cy="3241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AFEC8D8-1F3E-4E3D-9690-B60AC2B170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1239" y="185409"/>
            <a:ext cx="3897770" cy="2923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3567CEF-6473-446B-90F2-6FB4158374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09" t="21091" r="12363" b="11418"/>
          <a:stretch/>
        </p:blipFill>
        <p:spPr>
          <a:xfrm>
            <a:off x="1139794" y="3685410"/>
            <a:ext cx="4243142" cy="2809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24074" y="3685410"/>
            <a:ext cx="4656221" cy="280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9156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28EABA2-3A98-4910-906C-D18B22071B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3761" t="18869" r="4741" b="3339"/>
          <a:stretch/>
        </p:blipFill>
        <p:spPr>
          <a:xfrm>
            <a:off x="1839133" y="3076868"/>
            <a:ext cx="5980500" cy="3357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18" t="6592" r="5893" b="16819"/>
          <a:stretch/>
        </p:blipFill>
        <p:spPr>
          <a:xfrm>
            <a:off x="179667" y="155518"/>
            <a:ext cx="5350933" cy="3344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166410" y="908910"/>
            <a:ext cx="5202093" cy="3895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63843226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E7CDEFB-7473-44AC-B5F0-0A22772AAD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391" y="173535"/>
            <a:ext cx="60960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C613606-B17B-4E7B-8A1C-41E264B9D0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82"/>
          <a:stretch/>
        </p:blipFill>
        <p:spPr>
          <a:xfrm>
            <a:off x="4134624" y="2918503"/>
            <a:ext cx="6664922" cy="40648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4221BD5-ED4D-4445-9109-E5B81876AB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640" r="4563"/>
          <a:stretch/>
        </p:blipFill>
        <p:spPr>
          <a:xfrm>
            <a:off x="6364463" y="-5023"/>
            <a:ext cx="5538779" cy="33237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00055677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8688" y="1394681"/>
            <a:ext cx="8596668" cy="3880773"/>
          </a:xfrm>
        </p:spPr>
        <p:txBody>
          <a:bodyPr>
            <a:normAutofit fontScale="92500"/>
          </a:bodyPr>
          <a:lstStyle/>
          <a:p>
            <a:pPr algn="ctr"/>
            <a:r>
              <a:rPr lang="ru-RU" sz="360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года наш филиал стал участником уникального эксперимента по доступности среднего профессионального образования .</a:t>
            </a:r>
          </a:p>
          <a:p>
            <a:pPr algn="ctr">
              <a:buFont typeface="Wingdings" pitchFamily="2" charset="2"/>
              <a:buChar char="ü"/>
            </a:pPr>
            <a:r>
              <a:rPr lang="ru-RU" sz="36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эксперимента</a:t>
            </a:r>
            <a:r>
              <a:rPr lang="ru-RU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-повышение доступности среднего профессионального образования среди молодежи и взрослых жителей города.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5190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1287073-5FAE-4D31-A2EF-39D29CCDC1A3}"/>
              </a:ext>
            </a:extLst>
          </p:cNvPr>
          <p:cNvSpPr txBox="1"/>
          <p:nvPr/>
        </p:nvSpPr>
        <p:spPr>
          <a:xfrm>
            <a:off x="960120" y="1737360"/>
            <a:ext cx="83896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Трактористы-машинисты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Механики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Мастера общестроительных работ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Плотники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Продавцы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Бухгалтеры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Повара и кондитеры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Парикмахеры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Швеи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Электромонтеры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E98EAD6-9844-4998-9048-71224C0CBCFE}"/>
              </a:ext>
            </a:extLst>
          </p:cNvPr>
          <p:cNvSpPr txBox="1"/>
          <p:nvPr/>
        </p:nvSpPr>
        <p:spPr>
          <a:xfrm>
            <a:off x="331468" y="883397"/>
            <a:ext cx="9836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Выпущены специалисты по профессиям: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2924" y="237066"/>
            <a:ext cx="7086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   ГБП ОУ 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Тверской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 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технологический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 колледж</a:t>
            </a:r>
            <a:endParaRPr lang="ru-RU" dirty="0">
              <a:solidFill>
                <a:srgbClr val="000058"/>
              </a:solidFill>
              <a:latin typeface="Montserrat" panose="00000500000000000000" pitchFamily="2" charset="-52"/>
            </a:endParaRPr>
          </a:p>
          <a:p>
            <a:endParaRPr lang="ru-RU" dirty="0"/>
          </a:p>
        </p:txBody>
      </p:sp>
      <p:pic>
        <p:nvPicPr>
          <p:cNvPr id="5" name="Picture 2" descr="G:\эмблема-ттк-на-прозрачк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424" y="84436"/>
            <a:ext cx="381000" cy="634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9324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27668" y="444360"/>
            <a:ext cx="78935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Приходите к нам учиться!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5975" y="1718079"/>
            <a:ext cx="6056924" cy="438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70860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9D6F1B9-5AD7-4BEF-84C3-4C00EA6866BF}"/>
              </a:ext>
            </a:extLst>
          </p:cNvPr>
          <p:cNvSpPr/>
          <p:nvPr/>
        </p:nvSpPr>
        <p:spPr>
          <a:xfrm>
            <a:off x="504824" y="2880707"/>
            <a:ext cx="94187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sz="54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912" y="186674"/>
            <a:ext cx="377825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DB3AC7A-7AD9-446F-A7BB-896E9AC8FEF7}"/>
              </a:ext>
            </a:extLst>
          </p:cNvPr>
          <p:cNvSpPr/>
          <p:nvPr/>
        </p:nvSpPr>
        <p:spPr>
          <a:xfrm>
            <a:off x="780364" y="349491"/>
            <a:ext cx="35763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</a:rPr>
              <a:t>ГБП ОУ 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Тверской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</a:rPr>
              <a:t> 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технологический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</a:rPr>
              <a:t> колледж</a:t>
            </a:r>
            <a:endParaRPr lang="ru-RU" sz="1400" dirty="0">
              <a:solidFill>
                <a:srgbClr val="000058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8719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74223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Набор студентов 2026/2027 учебный год</a:t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профессиям:</a:t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«Профессии наши на рынке труда востребованы будут везде и всегда!»</a:t>
            </a:r>
          </a:p>
        </p:txBody>
      </p:sp>
      <p:pic>
        <p:nvPicPr>
          <p:cNvPr id="4" name="Picture 2" descr="G:\эмблема-ттк-на-прозрачке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7000"/>
            <a:ext cx="381000" cy="634999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53977" y="142415"/>
            <a:ext cx="4811284" cy="457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</a:rPr>
              <a:t>ГБП ОУ 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Тверской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</a:rPr>
              <a:t> 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технологический</a:t>
            </a:r>
            <a:r>
              <a:rPr lang="ru-RU" sz="1400" b="1" dirty="0">
                <a:solidFill>
                  <a:srgbClr val="000058"/>
                </a:solidFill>
                <a:latin typeface="Montserrat" panose="00000500000000000000" pitchFamily="2" charset="-52"/>
              </a:rPr>
              <a:t> колледж</a:t>
            </a:r>
            <a:endParaRPr lang="ru-RU" sz="1400" dirty="0">
              <a:solidFill>
                <a:srgbClr val="000058"/>
              </a:solidFill>
              <a:latin typeface="Montserrat" panose="00000500000000000000" pitchFamily="2" charset="-52"/>
            </a:endParaRPr>
          </a:p>
        </p:txBody>
      </p:sp>
      <p:pic>
        <p:nvPicPr>
          <p:cNvPr id="8" name="Picture 2" descr="D:\ИРИНА\ТВЕРСКОЙ ТЕХНОЛОГИЧЕСКИЙ КОЛЛЕДЖ\Ограждение\БК 2023\photo_2023-05-26_16-54-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" y="599615"/>
            <a:ext cx="1534892" cy="1534892"/>
          </a:xfrm>
          <a:prstGeom prst="rect">
            <a:avLst/>
          </a:prstGeom>
          <a:noFill/>
        </p:spPr>
      </p:pic>
      <p:pic>
        <p:nvPicPr>
          <p:cNvPr id="9" name="Picture 3" descr="D:\ИРИНА\ТВЕРСКОЙ ТЕХНОЛОГИЧЕСКИЙ КОЛЛЕДЖ\Ограждение\БК 2023\1675352935_grizly-club-p-klipart-selkhoztekhnika-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32064" y="3092933"/>
            <a:ext cx="1904861" cy="1949796"/>
          </a:xfrm>
          <a:prstGeom prst="rect">
            <a:avLst/>
          </a:prstGeom>
          <a:noFill/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57574973"/>
              </p:ext>
            </p:extLst>
          </p:nvPr>
        </p:nvGraphicFramePr>
        <p:xfrm>
          <a:off x="687448" y="2134507"/>
          <a:ext cx="8479998" cy="44147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547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252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2835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Повар, кондитер</a:t>
                      </a:r>
                      <a:endParaRPr lang="ru-RU" sz="1100" b="1" kern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Квалификация: Повар, кондитер 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года 10 месяцев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5671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Оператор-наладчик металлообрабатывающих станков</a:t>
                      </a:r>
                      <a:endParaRPr lang="ru-RU" sz="1100" b="1" kern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Квалификация: Оператор-наладчик металлообрабатывающих станков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год  1</a:t>
                      </a: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месяцев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804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 по ремонту и обслуживанию электрооборудования в сельском хозяйстве</a:t>
                      </a:r>
                      <a:endParaRPr lang="ru-RU" sz="1100" b="1" kern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Квалификация: Мастер 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год 10 месяцев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5671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 сельскохозяйственного производства</a:t>
                      </a:r>
                      <a:endParaRPr lang="ru-RU" sz="1100" b="1" kern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Квалификация: Мастер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сельскохозяйственного производства 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год 10 месяцев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925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 общестроительных работ</a:t>
                      </a:r>
                      <a:endParaRPr lang="ru-RU" sz="1100" b="1" kern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Квалификация: Мастер общестроительных работ 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год 10 месяцев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527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42780" y="3562372"/>
            <a:ext cx="3136232" cy="26467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674" y="1497667"/>
            <a:ext cx="6195664" cy="4129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797" t="3995" r="14012" b="13100"/>
          <a:stretch/>
        </p:blipFill>
        <p:spPr>
          <a:xfrm flipH="1">
            <a:off x="6614592" y="468432"/>
            <a:ext cx="2578280" cy="3790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086338" y="612819"/>
            <a:ext cx="8447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Повар, кондитер</a:t>
            </a:r>
          </a:p>
        </p:txBody>
      </p:sp>
      <p:pic>
        <p:nvPicPr>
          <p:cNvPr id="7" name="Picture 2" descr="G:\эмблема-ттк-на-прозрачке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674" y="150932"/>
            <a:ext cx="381000" cy="6349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95674" y="245272"/>
            <a:ext cx="5579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ГБП ОУ 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Тверской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 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технологический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 колледж</a:t>
            </a:r>
            <a:endParaRPr lang="ru-RU" dirty="0">
              <a:solidFill>
                <a:srgbClr val="000058"/>
              </a:solidFill>
              <a:latin typeface="Montserrat" panose="00000500000000000000" pitchFamily="2" charset="-5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12974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912" y="186674"/>
            <a:ext cx="377825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3737" y="820087"/>
            <a:ext cx="10564813" cy="367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 algn="ctr">
              <a:lnSpc>
                <a:spcPct val="107000"/>
              </a:lnSpc>
            </a:pPr>
            <a:r>
              <a:rPr lang="ru-RU" dirty="0">
                <a:solidFill>
                  <a:prstClr val="black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8223"/>
          <a:stretch/>
        </p:blipFill>
        <p:spPr bwMode="auto">
          <a:xfrm>
            <a:off x="315912" y="2818142"/>
            <a:ext cx="4490550" cy="3197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8667" y="186674"/>
            <a:ext cx="6379919" cy="315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69093"/>
            <a:ext cx="430371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3928" y="820087"/>
            <a:ext cx="449055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Оператор-наладчик металлообрабатывающих станков:</a:t>
            </a:r>
            <a:endParaRPr lang="ru-RU" sz="28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3047CE7-77C1-45BC-A9C7-BA52CC9938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9077" y="2362531"/>
            <a:ext cx="3067170" cy="4089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32E7D51-13D1-4844-A032-DB003F213A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3505" y="2460241"/>
            <a:ext cx="2935045" cy="3913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58167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528" b="18062"/>
          <a:stretch/>
        </p:blipFill>
        <p:spPr>
          <a:xfrm>
            <a:off x="5081589" y="262304"/>
            <a:ext cx="5560660" cy="5576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008"/>
          <a:stretch/>
        </p:blipFill>
        <p:spPr>
          <a:xfrm>
            <a:off x="704381" y="262304"/>
            <a:ext cx="4297465" cy="5576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68855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61" r="16572" b="17607"/>
          <a:stretch/>
        </p:blipFill>
        <p:spPr>
          <a:xfrm>
            <a:off x="90693" y="1971430"/>
            <a:ext cx="3906632" cy="46034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2699" y="538218"/>
            <a:ext cx="9699381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Мастер по ремонту </a:t>
            </a:r>
            <a:b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и обслуживанию электрооборудования </a:t>
            </a:r>
            <a:b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в сельском хозяйстве:</a:t>
            </a: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33"/>
          <a:stretch/>
        </p:blipFill>
        <p:spPr>
          <a:xfrm>
            <a:off x="8139437" y="1029786"/>
            <a:ext cx="3367920" cy="5482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351" r="5024"/>
          <a:stretch/>
        </p:blipFill>
        <p:spPr>
          <a:xfrm>
            <a:off x="4207934" y="2015546"/>
            <a:ext cx="3352799" cy="45593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8867" y="215052"/>
            <a:ext cx="6231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ГБП ОУ 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Тверской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 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  <a:cs typeface="Times New Roman" pitchFamily="18" charset="0"/>
              </a:rPr>
              <a:t>технологический</a:t>
            </a:r>
            <a:r>
              <a:rPr lang="ru-RU" b="1" dirty="0">
                <a:solidFill>
                  <a:srgbClr val="000058"/>
                </a:solidFill>
                <a:latin typeface="Montserrat" panose="00000500000000000000" pitchFamily="2" charset="-52"/>
              </a:rPr>
              <a:t> колледж</a:t>
            </a:r>
            <a:endParaRPr lang="ru-RU" dirty="0">
              <a:solidFill>
                <a:srgbClr val="000058"/>
              </a:solidFill>
              <a:latin typeface="Montserrat" panose="00000500000000000000" pitchFamily="2" charset="-52"/>
            </a:endParaRPr>
          </a:p>
          <a:p>
            <a:endParaRPr lang="ru-RU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246" y="110474"/>
            <a:ext cx="377825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23938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840"/>
          <a:stretch/>
        </p:blipFill>
        <p:spPr>
          <a:xfrm>
            <a:off x="452804" y="132861"/>
            <a:ext cx="5143500" cy="57716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307" b="-3145"/>
          <a:stretch/>
        </p:blipFill>
        <p:spPr>
          <a:xfrm>
            <a:off x="6040804" y="132861"/>
            <a:ext cx="4619381" cy="590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532618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1318</TotalTime>
  <Words>362</Words>
  <Application>Microsoft Office PowerPoint</Application>
  <PresentationFormat>Произвольный</PresentationFormat>
  <Paragraphs>95</Paragraphs>
  <Slides>31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Аспект</vt:lpstr>
      <vt:lpstr>Филиал ГБП ОУ Тверской технологический колледж  г. Старица</vt:lpstr>
      <vt:lpstr>1956 год – открытие Училища механизации сельского хозяйства - УМСХ № 11  </vt:lpstr>
      <vt:lpstr>Слайд 3</vt:lpstr>
      <vt:lpstr>Набор студентов 2026/2027 учебный год по профессиям: «Профессии наши на рынке труда востребованы будут везде и всегда!»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Мастер общестроительных  работ:</vt:lpstr>
      <vt:lpstr>Слайд 13</vt:lpstr>
      <vt:lpstr>Обновляется материально-техническая, хозяйственная база колледжа</vt:lpstr>
      <vt:lpstr>Слайд 15</vt:lpstr>
      <vt:lpstr>Социально-партнёрские отношения</vt:lpstr>
      <vt:lpstr>Слайд 17</vt:lpstr>
      <vt:lpstr>Экскурсии, встречи  с руководителями</vt:lpstr>
      <vt:lpstr>Слайд 19</vt:lpstr>
      <vt:lpstr>Производственная  практика</vt:lpstr>
      <vt:lpstr>Слайд 21</vt:lpstr>
      <vt:lpstr>Слайд 22</vt:lpstr>
      <vt:lpstr>Слайд 23</vt:lpstr>
      <vt:lpstr>Творческий потенциал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</dc:title>
  <dc:creator>Алена Тихонова</dc:creator>
  <cp:lastModifiedBy>Windows User</cp:lastModifiedBy>
  <cp:revision>150</cp:revision>
  <dcterms:created xsi:type="dcterms:W3CDTF">2023-08-08T08:28:10Z</dcterms:created>
  <dcterms:modified xsi:type="dcterms:W3CDTF">2026-02-02T11:04:20Z</dcterms:modified>
</cp:coreProperties>
</file>