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C1DB"/>
    <a:srgbClr val="B59B88"/>
    <a:srgbClr val="C1AA8C"/>
    <a:srgbClr val="E2C0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3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CFB7C7-AE1F-CDB9-DB4B-19800AB6C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041E16-F4D1-D8A9-FF5F-EF7F91DE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2121EB-6B08-9581-DF04-F3BC0C69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E798EE-C585-DC27-343E-F841DFDC5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81AA164-61D6-9775-0BB4-28671DF15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2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444764-5AE1-7E1F-FC7C-A6DFC867F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1599408-3460-DFF6-DA59-BF5B266FA1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4EC5F7C-90DE-7443-0C1B-DC1B782C3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2A4C48-C2CA-B32F-FEF7-74F18B7B3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A8983C7-32B8-833E-B3DC-803FE519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63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651CB80-F734-7DC5-B5AA-8B0C6BE96D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E487A54-7990-3279-6AB4-6C7BDA188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1DB91F-ADB8-6699-E505-81576F134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277446-B4EC-C82F-16E0-6A4E8F0E5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62C1C2-5504-1478-5074-E588B3C9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4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097F34-A2B1-8D9F-D8F6-019444CB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784456-E7CA-9D21-A886-D9DCA8D93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0485D16-B895-1183-893E-CDA017B8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BCCAFAB-D1C8-DEB4-F8D9-1D6ABF22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A9B4A7-BE64-D528-0A8C-B94DF2EE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6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391C91-CB47-87A1-FB0D-E7984EAD6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6036D6-D093-8A7D-DD57-0D9AB540E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EB257E8-DC3A-CCA0-D241-51A0DD12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DAF62A-E191-3523-2A48-4797C3F2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EDC955-D554-69C6-70B9-9F65BB6EE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17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E7AD7C-CA0E-4B46-1BAF-5019998F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F6A639-C34A-91AE-B330-CCBC7280C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BB4A183-A0AB-E6CE-98B6-D1D6DB59D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E17B6EE-3A09-A93A-A009-9C37549BF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1F3BC3-B6DA-83BD-75A4-524DE4D1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687A4A-3F10-9F56-82D4-51040614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2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CCDE3F-6CE6-BD33-7A07-6528867E5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B6822E9-8056-3487-26D0-D0000BD7C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2D63B0E-2EAA-1E15-3739-424988593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4393B42-F07C-688A-9463-019DA52497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9286BAD-0F5E-FE25-6ED6-7BFC6FD2C6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96CF731-C43C-6813-682C-8F106302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A888081-D4F1-887B-A051-D7A1F340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EBE45C3-3D1A-1416-B407-A94797AF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90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6365DC-7392-B17E-B0F9-B34942EF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CB43239-5E62-090E-F82E-6B27598B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C37516F-A71D-2E8C-DE1B-E9E3D249F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3E16CB1-E671-6FA8-7F8E-11BC0E1C4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ECB65FE-2A55-BD42-1ADB-F9FB8BBA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040FD22-96E7-27FF-94E1-C32A73A7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315F358-FC6D-0D8D-5B09-C16783062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287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802034-23CB-CA50-E300-1A823F283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FC03859-11B9-F3BD-8238-959617DBC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1C28EF-D853-C4CD-9097-33CA1F114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D59D4D8-8F00-32DA-5458-F58EFCBE4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548DF7-ACCD-BFC8-85CD-57741F5C3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4C00AE2-338A-B0F0-648E-367E5B15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1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8EA2FA-0541-2651-0A68-CD617ED9F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FD46F06-FAA9-8BBB-EF82-1695205049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FFB3B62-6432-8B17-256C-3A1EBDD8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4A0AE4F-51FE-1227-2CBA-F9FEBD7B7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58FEEBD-39C0-896C-1134-33575DA3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7A0923F-1A1E-66D4-F364-CEF46903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0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29FE1F-94FE-70B9-6DD9-8ED93668A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E5A93F-4D6F-DCB2-23E5-55E2B6D03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73D22DE-23E9-C962-22E2-E921413A4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DB8E-3E90-4F03-A414-1AA6739C440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755C6E-98FC-AA68-AA64-67F758E9D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344D09-4476-148B-AF5D-40E1CA5D5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CEECD-A7C4-47B1-855E-EF76ACD0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53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1F3DAF9-A7AD-20B2-4124-C2828EFC5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3" y="3149"/>
            <a:ext cx="12197603" cy="6854851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D2B28656-A878-5763-B53F-8176DC6BF713}"/>
              </a:ext>
            </a:extLst>
          </p:cNvPr>
          <p:cNvSpPr/>
          <p:nvPr/>
        </p:nvSpPr>
        <p:spPr>
          <a:xfrm>
            <a:off x="1838959" y="1671390"/>
            <a:ext cx="8632800" cy="2073893"/>
          </a:xfrm>
          <a:prstGeom prst="roundRect">
            <a:avLst/>
          </a:prstGeom>
          <a:solidFill>
            <a:srgbClr val="BAC1DB">
              <a:alpha val="5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  <a:t>Тайная жизнь домашних животных</a:t>
            </a:r>
            <a:r>
              <a:rPr lang="ru-RU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Безударная гласная в корне</a:t>
            </a:r>
            <a:endParaRPr lang="ru-RU" sz="4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4371" y="3149"/>
            <a:ext cx="57825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0438" y="5560133"/>
            <a:ext cx="31935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r"/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Юрьевна</a:t>
            </a:r>
          </a:p>
          <a:p>
            <a:pPr algn="r"/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08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pic>
        <p:nvPicPr>
          <p:cNvPr id="2052" name="Picture 4" descr="Happy Dog GIF by The Secret Life Of Pets">
            <a:extLst>
              <a:ext uri="{FF2B5EF4-FFF2-40B4-BE49-F238E27FC236}">
                <a16:creationId xmlns="" xmlns:a16="http://schemas.microsoft.com/office/drawing/2014/main" id="{8754BD51-5D65-5CD0-6D1B-FED24E959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6604"/>
            <a:ext cx="12676301" cy="713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146347" y="1290320"/>
            <a:ext cx="4476453" cy="2651759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Привет! Скажи, любишь ли ты животных?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Я их обожаю! Давай поможем Максу ответить на все вопросы. Если справишься со всеми заданиями, то Макс получит вкусняшку!</a:t>
            </a:r>
          </a:p>
        </p:txBody>
      </p:sp>
    </p:spTree>
    <p:extLst>
      <p:ext uri="{BB962C8B-B14F-4D97-AF65-F5344CB8AC3E}">
        <p14:creationId xmlns:p14="http://schemas.microsoft.com/office/powerpoint/2010/main" val="25132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Выбери гласную, выдели корень</a:t>
            </a:r>
          </a:p>
          <a:p>
            <a:pPr algn="ctr"/>
            <a:r>
              <a:rPr lang="ru-RU" sz="2400" b="0" i="0" dirty="0" smtClean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Спортивная </a:t>
            </a:r>
            <a:r>
              <a:rPr lang="ru-RU" sz="2400" b="0" i="0" dirty="0" err="1" smtClean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пл</a:t>
            </a:r>
            <a:r>
              <a:rPr lang="ru-RU" sz="24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..</a:t>
            </a:r>
            <a:r>
              <a:rPr lang="ru-RU" sz="24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щадка</a:t>
            </a: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14211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323886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89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0" i="0" dirty="0" smtClean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Белоствольная </a:t>
            </a:r>
            <a:r>
              <a:rPr lang="ru-RU" sz="3600" b="0" i="0" dirty="0" err="1" smtClean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б..реза</a:t>
            </a:r>
            <a:r>
              <a:rPr lang="ru-RU" sz="3600" b="0" i="0" dirty="0" smtClean="0">
                <a:solidFill>
                  <a:srgbClr val="010101"/>
                </a:solidFill>
                <a:effectLst/>
                <a:latin typeface="Comic Sans MS" panose="030F0702030302020204" pitchFamily="66" charset="0"/>
              </a:rPr>
              <a:t> 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3492040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>
                <a:solidFill>
                  <a:schemeClr val="tx1"/>
                </a:solidFill>
                <a:latin typeface="Comic Sans MS" panose="030F0702030302020204" pitchFamily="66" charset="0"/>
              </a:rPr>
              <a:t>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962850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>
                <a:solidFill>
                  <a:schemeClr val="tx1"/>
                </a:solidFill>
                <a:latin typeface="Comic Sans MS" panose="030F0702030302020204" pitchFamily="66" charset="0"/>
              </a:rPr>
              <a:t>е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5693208-8C54-9E80-AEE4-50701E52A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4" y="2032606"/>
            <a:ext cx="5274729" cy="485851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="" xmlns:a16="http://schemas.microsoft.com/office/drawing/2014/main" id="{D118BE77-FCA0-88D6-E0EA-7A76A4DB232F}"/>
              </a:ext>
            </a:extLst>
          </p:cNvPr>
          <p:cNvSpPr/>
          <p:nvPr/>
        </p:nvSpPr>
        <p:spPr>
          <a:xfrm>
            <a:off x="9174696" y="233248"/>
            <a:ext cx="2930271" cy="2110255"/>
          </a:xfrm>
          <a:prstGeom prst="cloudCallout">
            <a:avLst>
              <a:gd name="adj1" fmla="val -32145"/>
              <a:gd name="adj2" fmla="val 82770"/>
            </a:avLst>
          </a:prstGeom>
          <a:solidFill>
            <a:srgbClr val="B59B88">
              <a:alpha val="65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Вспомни!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От чего зависит написание гласной</a:t>
            </a:r>
          </a:p>
        </p:txBody>
      </p:sp>
    </p:spTree>
    <p:extLst>
      <p:ext uri="{BB962C8B-B14F-4D97-AF65-F5344CB8AC3E}">
        <p14:creationId xmlns:p14="http://schemas.microsoft.com/office/powerpoint/2010/main" val="2567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Земляничное </a:t>
            </a:r>
            <a:r>
              <a:rPr lang="ru-RU" sz="36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в.ренье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01569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>
                <a:solidFill>
                  <a:schemeClr val="tx1"/>
                </a:solidFill>
                <a:latin typeface="Comic Sans MS" panose="030F0702030302020204" pitchFamily="66" charset="0"/>
              </a:rPr>
              <a:t>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438458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>
                <a:solidFill>
                  <a:schemeClr val="tx1"/>
                </a:solidFill>
                <a:latin typeface="Comic Sans MS" panose="030F0702030302020204" pitchFamily="66" charset="0"/>
              </a:rPr>
              <a:t>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8" name="Пузырек для мыслей: облако 7">
            <a:extLst>
              <a:ext uri="{FF2B5EF4-FFF2-40B4-BE49-F238E27FC236}">
                <a16:creationId xmlns="" xmlns:a16="http://schemas.microsoft.com/office/drawing/2014/main" id="{D118BE77-FCA0-88D6-E0EA-7A76A4DB232F}"/>
              </a:ext>
            </a:extLst>
          </p:cNvPr>
          <p:cNvSpPr/>
          <p:nvPr/>
        </p:nvSpPr>
        <p:spPr>
          <a:xfrm>
            <a:off x="8698041" y="390560"/>
            <a:ext cx="2930271" cy="2110255"/>
          </a:xfrm>
          <a:prstGeom prst="cloudCallout">
            <a:avLst>
              <a:gd name="adj1" fmla="val -32145"/>
              <a:gd name="adj2" fmla="val 82770"/>
            </a:avLst>
          </a:prstGeom>
          <a:solidFill>
            <a:srgbClr val="B59B88">
              <a:alpha val="65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Максу очень нужна твоя помощь!</a:t>
            </a:r>
            <a:endParaRPr lang="ru-RU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C9A0C1-D7B5-CEA8-BD7A-2FCD90E69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08539"/>
            <a:ext cx="3533179" cy="509729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618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Переп</a:t>
            </a:r>
            <a:r>
              <a:rPr lang="ru-RU" sz="36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..</a:t>
            </a:r>
            <a:r>
              <a:rPr lang="ru-RU" sz="36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сать</a:t>
            </a:r>
            <a:r>
              <a:rPr lang="ru-RU" sz="36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 письмо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01569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е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438458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0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З..</a:t>
            </a:r>
            <a:r>
              <a:rPr lang="ru-RU" sz="36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лотая</a:t>
            </a:r>
            <a:r>
              <a:rPr lang="ru-RU" sz="36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 л..</a:t>
            </a:r>
            <a:r>
              <a:rPr lang="ru-RU" sz="36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ства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01569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а,е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438457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</a:t>
            </a: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3DA7111-FF55-4FA9-F942-796736B90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50" y="1900813"/>
            <a:ext cx="6135370" cy="512705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="" xmlns:a16="http://schemas.microsoft.com/office/drawing/2014/main" id="{13D3913B-F99D-71E1-C772-2321229E684A}"/>
              </a:ext>
            </a:extLst>
          </p:cNvPr>
          <p:cNvSpPr/>
          <p:nvPr/>
        </p:nvSpPr>
        <p:spPr>
          <a:xfrm rot="1183870">
            <a:off x="9552457" y="3180945"/>
            <a:ext cx="2571527" cy="1599230"/>
          </a:xfrm>
          <a:prstGeom prst="cloudCallout">
            <a:avLst>
              <a:gd name="adj1" fmla="val -32145"/>
              <a:gd name="adj2" fmla="val 82770"/>
            </a:avLst>
          </a:prstGeom>
          <a:solidFill>
            <a:srgbClr val="B59B88">
              <a:alpha val="65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Ох, надо вспоминать </a:t>
            </a: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правило!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02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Сл</a:t>
            </a:r>
            <a:r>
              <a:rPr lang="ru-RU" sz="32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..</a:t>
            </a:r>
            <a:r>
              <a:rPr lang="ru-RU" sz="32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ды</a:t>
            </a:r>
            <a:r>
              <a:rPr lang="ru-RU" sz="32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 </a:t>
            </a:r>
            <a:r>
              <a:rPr lang="ru-RU" sz="32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м..их</a:t>
            </a:r>
            <a:r>
              <a:rPr lang="ru-RU" sz="32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 с..</a:t>
            </a:r>
            <a:r>
              <a:rPr lang="ru-RU" sz="32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пог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01569" y="2961007"/>
            <a:ext cx="1240382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е</a:t>
            </a:r>
            <a:r>
              <a:rPr lang="ru-RU" sz="3200" noProof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</a:t>
            </a:r>
            <a:r>
              <a:rPr lang="ru-RU" sz="3200" noProof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а,о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438458" y="2961007"/>
            <a:ext cx="1246276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е,о,а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55105F3-59FB-B9C8-5DE0-D16E6C69A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22" y="1760706"/>
            <a:ext cx="3533179" cy="509729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486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DAFEA80-1668-C6DB-620B-64D7BE8BA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76302" cy="6858000"/>
          </a:xfr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91CC21F-F87C-472C-2BDE-331827DCBBD7}"/>
              </a:ext>
            </a:extLst>
          </p:cNvPr>
          <p:cNvSpPr/>
          <p:nvPr/>
        </p:nvSpPr>
        <p:spPr>
          <a:xfrm>
            <a:off x="390187" y="711201"/>
            <a:ext cx="4608533" cy="1910080"/>
          </a:xfrm>
          <a:prstGeom prst="roundRect">
            <a:avLst/>
          </a:prstGeom>
          <a:solidFill>
            <a:srgbClr val="E2C0A7">
              <a:alpha val="7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..</a:t>
            </a:r>
            <a:r>
              <a:rPr lang="ru-RU" sz="3200" dirty="0" err="1" smtClean="0">
                <a:solidFill>
                  <a:srgbClr val="010101"/>
                </a:solidFill>
                <a:latin typeface="Comic Sans MS" panose="030F0702030302020204" pitchFamily="66" charset="0"/>
              </a:rPr>
              <a:t>сенние</a:t>
            </a:r>
            <a:r>
              <a:rPr lang="ru-RU" sz="3200" dirty="0" smtClean="0">
                <a:solidFill>
                  <a:srgbClr val="010101"/>
                </a:solidFill>
                <a:latin typeface="Comic Sans MS" panose="030F0702030302020204" pitchFamily="66" charset="0"/>
              </a:rPr>
              <a:t> опята</a:t>
            </a:r>
            <a:endParaRPr 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rue">
            <a:extLst>
              <a:ext uri="{FF2B5EF4-FFF2-40B4-BE49-F238E27FC236}">
                <a16:creationId xmlns="" xmlns:a16="http://schemas.microsoft.com/office/drawing/2014/main" id="{8D83E424-4E91-CFBD-41BF-F26A2DE504F2}"/>
              </a:ext>
            </a:extLst>
          </p:cNvPr>
          <p:cNvSpPr/>
          <p:nvPr/>
        </p:nvSpPr>
        <p:spPr>
          <a:xfrm>
            <a:off x="901569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3" name="false">
            <a:extLst>
              <a:ext uri="{FF2B5EF4-FFF2-40B4-BE49-F238E27FC236}">
                <a16:creationId xmlns="" xmlns:a16="http://schemas.microsoft.com/office/drawing/2014/main" id="{94836E25-0290-2F70-4D01-4CF14A9AC33E}"/>
              </a:ext>
            </a:extLst>
          </p:cNvPr>
          <p:cNvSpPr/>
          <p:nvPr/>
        </p:nvSpPr>
        <p:spPr>
          <a:xfrm>
            <a:off x="3438458" y="2961007"/>
            <a:ext cx="1046649" cy="742950"/>
          </a:xfrm>
          <a:prstGeom prst="roundRect">
            <a:avLst/>
          </a:prstGeom>
          <a:solidFill>
            <a:srgbClr val="E2C0A7">
              <a:alpha val="77000"/>
            </a:srgbClr>
          </a:solidFill>
          <a:ln w="381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C993FAB-EDA5-F84E-3802-6FF42F71F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080" y="870460"/>
            <a:ext cx="3910520" cy="6289097"/>
          </a:xfrm>
          <a:prstGeom prst="rect">
            <a:avLst/>
          </a:prstGeom>
        </p:spPr>
      </p:pic>
      <p:sp>
        <p:nvSpPr>
          <p:cNvPr id="8" name="Пузырек для мыслей: облако 7">
            <a:extLst>
              <a:ext uri="{FF2B5EF4-FFF2-40B4-BE49-F238E27FC236}">
                <a16:creationId xmlns="" xmlns:a16="http://schemas.microsoft.com/office/drawing/2014/main" id="{DA3E653A-2722-55C1-D07D-D66AEAF631ED}"/>
              </a:ext>
            </a:extLst>
          </p:cNvPr>
          <p:cNvSpPr/>
          <p:nvPr/>
        </p:nvSpPr>
        <p:spPr>
          <a:xfrm>
            <a:off x="6998296" y="792480"/>
            <a:ext cx="2406397" cy="1391704"/>
          </a:xfrm>
          <a:prstGeom prst="cloudCallout">
            <a:avLst>
              <a:gd name="adj1" fmla="val 83530"/>
              <a:gd name="adj2" fmla="val 80329"/>
            </a:avLst>
          </a:prstGeom>
          <a:solidFill>
            <a:srgbClr val="B59B88">
              <a:alpha val="81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Ура! Последнее задание! </a:t>
            </a:r>
          </a:p>
          <a:p>
            <a:pPr algn="ctr"/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1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_uk-proigrys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138</Words>
  <Application>Microsoft Office PowerPoint</Application>
  <PresentationFormat>Произвольный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Сафонова</dc:creator>
  <cp:lastModifiedBy>User</cp:lastModifiedBy>
  <cp:revision>6</cp:revision>
  <dcterms:created xsi:type="dcterms:W3CDTF">2022-10-11T10:04:05Z</dcterms:created>
  <dcterms:modified xsi:type="dcterms:W3CDTF">2024-11-19T08:17:03Z</dcterms:modified>
</cp:coreProperties>
</file>